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0" r:id="rId3"/>
    <p:sldId id="305" r:id="rId4"/>
    <p:sldId id="291" r:id="rId5"/>
    <p:sldId id="293" r:id="rId6"/>
    <p:sldId id="294" r:id="rId7"/>
    <p:sldId id="257" r:id="rId8"/>
    <p:sldId id="295" r:id="rId9"/>
    <p:sldId id="297" r:id="rId10"/>
    <p:sldId id="307" r:id="rId11"/>
    <p:sldId id="308" r:id="rId12"/>
    <p:sldId id="300" r:id="rId13"/>
    <p:sldId id="296" r:id="rId14"/>
    <p:sldId id="309" r:id="rId15"/>
    <p:sldId id="310" r:id="rId16"/>
    <p:sldId id="311" r:id="rId17"/>
    <p:sldId id="286" r:id="rId18"/>
    <p:sldId id="303" r:id="rId19"/>
    <p:sldId id="312" r:id="rId20"/>
    <p:sldId id="316" r:id="rId21"/>
    <p:sldId id="315" r:id="rId22"/>
    <p:sldId id="317" r:id="rId23"/>
    <p:sldId id="313" r:id="rId24"/>
    <p:sldId id="319" r:id="rId25"/>
    <p:sldId id="320" r:id="rId26"/>
    <p:sldId id="281" r:id="rId27"/>
  </p:sldIdLst>
  <p:sldSz cx="9144000" cy="6858000" type="screen4x3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Лист1!$B$4:$B$5</c:f>
              <c:strCache>
                <c:ptCount val="1"/>
                <c:pt idx="0">
                  <c:v>Успеваемость 2021-2022 уч.год</c:v>
                </c:pt>
              </c:strCache>
            </c:strRef>
          </c:tx>
          <c:cat>
            <c:strRef>
              <c:f>Лист1!$A$6:$A$20</c:f>
              <c:strCache>
                <c:ptCount val="15"/>
                <c:pt idx="0">
                  <c:v>Горелик О.О.</c:v>
                </c:pt>
                <c:pt idx="1">
                  <c:v>Хатанзейская О.В.</c:v>
                </c:pt>
                <c:pt idx="2">
                  <c:v>Реди Ю.М.</c:v>
                </c:pt>
                <c:pt idx="3">
                  <c:v>Чистик М.А.</c:v>
                </c:pt>
                <c:pt idx="4">
                  <c:v>Боровкова Л.В.</c:v>
                </c:pt>
                <c:pt idx="5">
                  <c:v>Безгодова В.А.</c:v>
                </c:pt>
                <c:pt idx="6">
                  <c:v>Шумилина И.А.</c:v>
                </c:pt>
                <c:pt idx="7">
                  <c:v>Хренова Т.А.</c:v>
                </c:pt>
                <c:pt idx="8">
                  <c:v>Воробьёва Е.М.</c:v>
                </c:pt>
                <c:pt idx="9">
                  <c:v>Якимова О.А.</c:v>
                </c:pt>
                <c:pt idx="10">
                  <c:v>Левандовская Т.С.</c:v>
                </c:pt>
                <c:pt idx="11">
                  <c:v>Казакова О.В.</c:v>
                </c:pt>
                <c:pt idx="12">
                  <c:v>Синицына Д.М.</c:v>
                </c:pt>
                <c:pt idx="13">
                  <c:v>Нефёдова Н.В.</c:v>
                </c:pt>
                <c:pt idx="14">
                  <c:v>Синицына Т.Н.</c:v>
                </c:pt>
              </c:strCache>
            </c:strRef>
          </c:cat>
          <c:val>
            <c:numRef>
              <c:f>Лист1!$B$6:$B$20</c:f>
              <c:numCache>
                <c:formatCode>General</c:formatCode>
                <c:ptCount val="15"/>
                <c:pt idx="2">
                  <c:v>100</c:v>
                </c:pt>
                <c:pt idx="3">
                  <c:v>94</c:v>
                </c:pt>
                <c:pt idx="4">
                  <c:v>100</c:v>
                </c:pt>
                <c:pt idx="5">
                  <c:v>100</c:v>
                </c:pt>
                <c:pt idx="6">
                  <c:v>95</c:v>
                </c:pt>
                <c:pt idx="7">
                  <c:v>89</c:v>
                </c:pt>
                <c:pt idx="8">
                  <c:v>87</c:v>
                </c:pt>
                <c:pt idx="9">
                  <c:v>100</c:v>
                </c:pt>
                <c:pt idx="10">
                  <c:v>80</c:v>
                </c:pt>
                <c:pt idx="11">
                  <c:v>100</c:v>
                </c:pt>
                <c:pt idx="12">
                  <c:v>94</c:v>
                </c:pt>
                <c:pt idx="13">
                  <c:v>100</c:v>
                </c:pt>
                <c:pt idx="14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Лист1!$C$4:$C$5</c:f>
              <c:strCache>
                <c:ptCount val="1"/>
                <c:pt idx="0">
                  <c:v>Успеваемость 2022-2023 уч.год</c:v>
                </c:pt>
              </c:strCache>
            </c:strRef>
          </c:tx>
          <c:cat>
            <c:strRef>
              <c:f>Лист1!$A$6:$A$20</c:f>
              <c:strCache>
                <c:ptCount val="15"/>
                <c:pt idx="0">
                  <c:v>Горелик О.О.</c:v>
                </c:pt>
                <c:pt idx="1">
                  <c:v>Хатанзейская О.В.</c:v>
                </c:pt>
                <c:pt idx="2">
                  <c:v>Реди Ю.М.</c:v>
                </c:pt>
                <c:pt idx="3">
                  <c:v>Чистик М.А.</c:v>
                </c:pt>
                <c:pt idx="4">
                  <c:v>Боровкова Л.В.</c:v>
                </c:pt>
                <c:pt idx="5">
                  <c:v>Безгодова В.А.</c:v>
                </c:pt>
                <c:pt idx="6">
                  <c:v>Шумилина И.А.</c:v>
                </c:pt>
                <c:pt idx="7">
                  <c:v>Хренова Т.А.</c:v>
                </c:pt>
                <c:pt idx="8">
                  <c:v>Воробьёва Е.М.</c:v>
                </c:pt>
                <c:pt idx="9">
                  <c:v>Якимова О.А.</c:v>
                </c:pt>
                <c:pt idx="10">
                  <c:v>Левандовская Т.С.</c:v>
                </c:pt>
                <c:pt idx="11">
                  <c:v>Казакова О.В.</c:v>
                </c:pt>
                <c:pt idx="12">
                  <c:v>Синицына Д.М.</c:v>
                </c:pt>
                <c:pt idx="13">
                  <c:v>Нефёдова Н.В.</c:v>
                </c:pt>
                <c:pt idx="14">
                  <c:v>Синицына Т.Н.</c:v>
                </c:pt>
              </c:strCache>
            </c:strRef>
          </c:cat>
          <c:val>
            <c:numRef>
              <c:f>Лист1!$C$6:$C$20</c:f>
              <c:numCache>
                <c:formatCode>General</c:formatCode>
                <c:ptCount val="15"/>
                <c:pt idx="0">
                  <c:v>100</c:v>
                </c:pt>
                <c:pt idx="1">
                  <c:v>100</c:v>
                </c:pt>
                <c:pt idx="2">
                  <c:v>95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93</c:v>
                </c:pt>
                <c:pt idx="9">
                  <c:v>87</c:v>
                </c:pt>
                <c:pt idx="10">
                  <c:v>95</c:v>
                </c:pt>
                <c:pt idx="11">
                  <c:v>94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</c:numCache>
            </c:numRef>
          </c:val>
        </c:ser>
        <c:ser>
          <c:idx val="2"/>
          <c:order val="2"/>
          <c:tx>
            <c:strRef>
              <c:f>Лист1!$D$4:$D$5</c:f>
              <c:strCache>
                <c:ptCount val="1"/>
                <c:pt idx="0">
                  <c:v>Качество 2021-2022 уч.год</c:v>
                </c:pt>
              </c:strCache>
            </c:strRef>
          </c:tx>
          <c:cat>
            <c:strRef>
              <c:f>Лист1!$A$6:$A$20</c:f>
              <c:strCache>
                <c:ptCount val="15"/>
                <c:pt idx="0">
                  <c:v>Горелик О.О.</c:v>
                </c:pt>
                <c:pt idx="1">
                  <c:v>Хатанзейская О.В.</c:v>
                </c:pt>
                <c:pt idx="2">
                  <c:v>Реди Ю.М.</c:v>
                </c:pt>
                <c:pt idx="3">
                  <c:v>Чистик М.А.</c:v>
                </c:pt>
                <c:pt idx="4">
                  <c:v>Боровкова Л.В.</c:v>
                </c:pt>
                <c:pt idx="5">
                  <c:v>Безгодова В.А.</c:v>
                </c:pt>
                <c:pt idx="6">
                  <c:v>Шумилина И.А.</c:v>
                </c:pt>
                <c:pt idx="7">
                  <c:v>Хренова Т.А.</c:v>
                </c:pt>
                <c:pt idx="8">
                  <c:v>Воробьёва Е.М.</c:v>
                </c:pt>
                <c:pt idx="9">
                  <c:v>Якимова О.А.</c:v>
                </c:pt>
                <c:pt idx="10">
                  <c:v>Левандовская Т.С.</c:v>
                </c:pt>
                <c:pt idx="11">
                  <c:v>Казакова О.В.</c:v>
                </c:pt>
                <c:pt idx="12">
                  <c:v>Синицына Д.М.</c:v>
                </c:pt>
                <c:pt idx="13">
                  <c:v>Нефёдова Н.В.</c:v>
                </c:pt>
                <c:pt idx="14">
                  <c:v>Синицына Т.Н.</c:v>
                </c:pt>
              </c:strCache>
            </c:strRef>
          </c:cat>
          <c:val>
            <c:numRef>
              <c:f>Лист1!$D$6:$D$20</c:f>
              <c:numCache>
                <c:formatCode>General</c:formatCode>
                <c:ptCount val="15"/>
                <c:pt idx="2">
                  <c:v>55</c:v>
                </c:pt>
                <c:pt idx="3">
                  <c:v>53</c:v>
                </c:pt>
                <c:pt idx="4">
                  <c:v>80</c:v>
                </c:pt>
                <c:pt idx="5">
                  <c:v>31</c:v>
                </c:pt>
                <c:pt idx="6">
                  <c:v>47</c:v>
                </c:pt>
                <c:pt idx="7">
                  <c:v>21</c:v>
                </c:pt>
                <c:pt idx="8">
                  <c:v>13</c:v>
                </c:pt>
                <c:pt idx="9">
                  <c:v>38</c:v>
                </c:pt>
                <c:pt idx="10">
                  <c:v>20</c:v>
                </c:pt>
                <c:pt idx="11">
                  <c:v>21</c:v>
                </c:pt>
                <c:pt idx="12">
                  <c:v>17</c:v>
                </c:pt>
                <c:pt idx="13">
                  <c:v>21</c:v>
                </c:pt>
                <c:pt idx="14">
                  <c:v>23</c:v>
                </c:pt>
              </c:numCache>
            </c:numRef>
          </c:val>
        </c:ser>
        <c:ser>
          <c:idx val="3"/>
          <c:order val="3"/>
          <c:tx>
            <c:strRef>
              <c:f>Лист1!$E$4:$E$5</c:f>
              <c:strCache>
                <c:ptCount val="1"/>
                <c:pt idx="0">
                  <c:v>Качество 2022-2023 уч.год</c:v>
                </c:pt>
              </c:strCache>
            </c:strRef>
          </c:tx>
          <c:cat>
            <c:strRef>
              <c:f>Лист1!$A$6:$A$20</c:f>
              <c:strCache>
                <c:ptCount val="15"/>
                <c:pt idx="0">
                  <c:v>Горелик О.О.</c:v>
                </c:pt>
                <c:pt idx="1">
                  <c:v>Хатанзейская О.В.</c:v>
                </c:pt>
                <c:pt idx="2">
                  <c:v>Реди Ю.М.</c:v>
                </c:pt>
                <c:pt idx="3">
                  <c:v>Чистик М.А.</c:v>
                </c:pt>
                <c:pt idx="4">
                  <c:v>Боровкова Л.В.</c:v>
                </c:pt>
                <c:pt idx="5">
                  <c:v>Безгодова В.А.</c:v>
                </c:pt>
                <c:pt idx="6">
                  <c:v>Шумилина И.А.</c:v>
                </c:pt>
                <c:pt idx="7">
                  <c:v>Хренова Т.А.</c:v>
                </c:pt>
                <c:pt idx="8">
                  <c:v>Воробьёва Е.М.</c:v>
                </c:pt>
                <c:pt idx="9">
                  <c:v>Якимова О.А.</c:v>
                </c:pt>
                <c:pt idx="10">
                  <c:v>Левандовская Т.С.</c:v>
                </c:pt>
                <c:pt idx="11">
                  <c:v>Казакова О.В.</c:v>
                </c:pt>
                <c:pt idx="12">
                  <c:v>Синицына Д.М.</c:v>
                </c:pt>
                <c:pt idx="13">
                  <c:v>Нефёдова Н.В.</c:v>
                </c:pt>
                <c:pt idx="14">
                  <c:v>Синицына Т.Н.</c:v>
                </c:pt>
              </c:strCache>
            </c:strRef>
          </c:cat>
          <c:val>
            <c:numRef>
              <c:f>Лист1!$E$6:$E$20</c:f>
              <c:numCache>
                <c:formatCode>General</c:formatCode>
                <c:ptCount val="15"/>
                <c:pt idx="0">
                  <c:v>33</c:v>
                </c:pt>
                <c:pt idx="1">
                  <c:v>64</c:v>
                </c:pt>
                <c:pt idx="2">
                  <c:v>35</c:v>
                </c:pt>
                <c:pt idx="3">
                  <c:v>50</c:v>
                </c:pt>
                <c:pt idx="4">
                  <c:v>55</c:v>
                </c:pt>
                <c:pt idx="5">
                  <c:v>26</c:v>
                </c:pt>
                <c:pt idx="6">
                  <c:v>33</c:v>
                </c:pt>
                <c:pt idx="7">
                  <c:v>25</c:v>
                </c:pt>
                <c:pt idx="8">
                  <c:v>7</c:v>
                </c:pt>
                <c:pt idx="9">
                  <c:v>20</c:v>
                </c:pt>
                <c:pt idx="10">
                  <c:v>16</c:v>
                </c:pt>
                <c:pt idx="11">
                  <c:v>0</c:v>
                </c:pt>
                <c:pt idx="12">
                  <c:v>13</c:v>
                </c:pt>
                <c:pt idx="13">
                  <c:v>17</c:v>
                </c:pt>
                <c:pt idx="14">
                  <c:v>47</c:v>
                </c:pt>
              </c:numCache>
            </c:numRef>
          </c:val>
        </c:ser>
        <c:axId val="68864256"/>
        <c:axId val="72417280"/>
      </c:barChart>
      <c:catAx>
        <c:axId val="68864256"/>
        <c:scaling>
          <c:orientation val="minMax"/>
        </c:scaling>
        <c:delete val="1"/>
        <c:axPos val="b"/>
        <c:tickLblPos val="nextTo"/>
        <c:crossAx val="72417280"/>
        <c:crosses val="autoZero"/>
        <c:auto val="1"/>
        <c:lblAlgn val="ctr"/>
        <c:lblOffset val="100"/>
      </c:catAx>
      <c:valAx>
        <c:axId val="72417280"/>
        <c:scaling>
          <c:orientation val="minMax"/>
        </c:scaling>
        <c:axPos val="l"/>
        <c:majorGridlines/>
        <c:numFmt formatCode="General" sourceLinked="1"/>
        <c:tickLblPos val="nextTo"/>
        <c:crossAx val="6886425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title>
      <c:tx>
        <c:rich>
          <a:bodyPr/>
          <a:lstStyle/>
          <a:p>
            <a:pPr>
              <a:defRPr sz="2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000" b="1" i="0" u="none" strike="noStrike" baseline="0">
                <a:solidFill>
                  <a:srgbClr val="0070C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Анализ успеваемости и качества знаний по школе</a:t>
            </a:r>
            <a:endParaRPr lang="ru-RU" sz="20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val>
            <c:numRef>
              <c:f>Лист1!$A$3:$D$3</c:f>
              <c:numCache>
                <c:formatCode>0%</c:formatCode>
                <c:ptCount val="4"/>
                <c:pt idx="0" formatCode="General">
                  <c:v>0</c:v>
                </c:pt>
                <c:pt idx="1">
                  <c:v>0.96000000000000052</c:v>
                </c:pt>
                <c:pt idx="2">
                  <c:v>0.98</c:v>
                </c:pt>
              </c:numCache>
            </c:numRef>
          </c:val>
        </c:ser>
        <c:ser>
          <c:idx val="1"/>
          <c:order val="1"/>
          <c:dLbls>
            <c:showVal val="1"/>
          </c:dLbls>
          <c:val>
            <c:numRef>
              <c:f>Лист1!$A$4:$D$4</c:f>
              <c:numCache>
                <c:formatCode>0.00%</c:formatCode>
                <c:ptCount val="4"/>
                <c:pt idx="0" formatCode="General">
                  <c:v>0</c:v>
                </c:pt>
                <c:pt idx="1">
                  <c:v>0.33200000000000041</c:v>
                </c:pt>
                <c:pt idx="2" formatCode="0%">
                  <c:v>0.32000000000000034</c:v>
                </c:pt>
              </c:numCache>
            </c:numRef>
          </c:val>
        </c:ser>
        <c:ser>
          <c:idx val="2"/>
          <c:order val="2"/>
          <c:dLbls>
            <c:showVal val="1"/>
          </c:dLbls>
          <c:val>
            <c:numRef>
              <c:f>Лист1!$A$5:$D$5</c:f>
              <c:numCache>
                <c:formatCode>General</c:formatCode>
                <c:ptCount val="4"/>
              </c:numCache>
            </c:numRef>
          </c:val>
        </c:ser>
        <c:dLbls>
          <c:showVal val="1"/>
        </c:dLbls>
        <c:overlap val="-25"/>
        <c:axId val="72434816"/>
        <c:axId val="72436352"/>
      </c:barChart>
      <c:catAx>
        <c:axId val="72434816"/>
        <c:scaling>
          <c:orientation val="minMax"/>
        </c:scaling>
        <c:axPos val="b"/>
        <c:majorTickMark val="none"/>
        <c:tickLblPos val="nextTo"/>
        <c:crossAx val="72436352"/>
        <c:crosses val="autoZero"/>
        <c:auto val="1"/>
        <c:lblAlgn val="ctr"/>
        <c:lblOffset val="100"/>
      </c:catAx>
      <c:valAx>
        <c:axId val="72436352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72434816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14.09.2023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14.09.2023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752600"/>
            <a:ext cx="7772400" cy="18303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Итоги промежуточной и итоговой аттестации</a:t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2022-23 учебный год.</a:t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1" y="1481138"/>
          <a:ext cx="7829575" cy="3813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5915"/>
                <a:gridCol w="1565915"/>
                <a:gridCol w="1565915"/>
                <a:gridCol w="1565915"/>
                <a:gridCol w="1565915"/>
              </a:tblGrid>
              <a:tr h="23124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Классный руководитель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2021-2022 уч.год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2022-2023 уч.год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2021-2022 уч.год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2022-2023 уч.год</a:t>
                      </a:r>
                    </a:p>
                  </a:txBody>
                  <a:tcPr marL="9525" marR="9525" marT="9525" marB="0"/>
                </a:tc>
              </a:tr>
              <a:tr h="231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2акласс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</a:p>
                  </a:txBody>
                  <a:tcPr marL="9525" marR="9525" marT="9525" marB="0"/>
                </a:tc>
              </a:tr>
              <a:tr h="231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2б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класс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</a:t>
                      </a:r>
                    </a:p>
                  </a:txBody>
                  <a:tcPr marL="9525" marR="9525" marT="9525" marB="0"/>
                </a:tc>
              </a:tr>
              <a:tr h="231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3а класс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9525" marR="9525" marT="9525" marB="0"/>
                </a:tc>
              </a:tr>
              <a:tr h="231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3б класс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/>
                </a:tc>
              </a:tr>
              <a:tr h="231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4а класс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</a:t>
                      </a:r>
                    </a:p>
                  </a:txBody>
                  <a:tcPr marL="9525" marR="9525" marT="9525" marB="0"/>
                </a:tc>
              </a:tr>
              <a:tr h="231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4б класс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9525" marR="9525" marT="9525" marB="0"/>
                </a:tc>
              </a:tr>
              <a:tr h="231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5а класс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</a:p>
                  </a:txBody>
                  <a:tcPr marL="9525" marR="9525" marT="9525" marB="0"/>
                </a:tc>
              </a:tr>
              <a:tr h="231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5б класс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/>
                </a:tc>
              </a:tr>
              <a:tr h="231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6а класс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/>
                </a:tc>
              </a:tr>
              <a:tr h="231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6б класс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/>
                </a:tc>
              </a:tr>
              <a:tr h="231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7а класс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/>
                </a:tc>
              </a:tr>
              <a:tr h="231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7б класс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231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8а класс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/>
                </a:tc>
              </a:tr>
              <a:tr h="231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8б класс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/>
                </a:tc>
              </a:tr>
              <a:tr h="231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класс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47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Сравнительный анализ успеваемости и качества знаний по классам 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500034" y="428604"/>
          <a:ext cx="8286808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5"/>
          <p:cNvGraphicFramePr>
            <a:graphicFrameLocks/>
          </p:cNvGraphicFramePr>
          <p:nvPr/>
        </p:nvGraphicFramePr>
        <p:xfrm>
          <a:off x="357158" y="428604"/>
          <a:ext cx="8286808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Положительные результаты: снизилось количество неуспевающих- на 1,93%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Отрицательные результаты снизилось качество знаний  на уровне основного общего образования на 12%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Задачи на 2023-24 учебный год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Повысить качество знаний на уровне основного общего образования на 8%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Проведения внутришкольного мониторинга по выявлению профессиональных дефицитов учителей.(сентябрь)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ПОС по выявленным проблемам в результате  мониторинга.(сентябрь)</a:t>
            </a:r>
          </a:p>
          <a:p>
            <a:pPr lvl="0">
              <a:buFont typeface="Wingdings" pitchFamily="2" charset="2"/>
              <a:buChar char="Ø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2021-22 уч.год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2022-23 уч.год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Русский язык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Успеваемость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Качество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86%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76%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математика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Успеваемость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Качество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74%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43%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Успеваемость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Качество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65%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Успеваемость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Качество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88%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57%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Успеваемость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Качество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67%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Успеваемость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Качество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Анализ итоговой аттестации 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9 классе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16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2021-22 уч.год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2022-23 уч.год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информатика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Успеваемость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Качество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86%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76%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Успеваемость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Качество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0%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33%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Успеваемость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Качество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английский язык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Успеваемость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Качество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0%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Успеваемость</a:t>
                      </a:r>
                    </a:p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Качество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Анализ итоговой аттестации 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9 классе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Район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МОУ « СОШ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« Лесновский ЦО»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Русский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язык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3,49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3,48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3,83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3,71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3,62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3,81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4,07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информатика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3,75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Английский язык</a:t>
                      </a:r>
                    </a:p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4,08</a:t>
                      </a: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4,37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Средний балл по предметам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sz="4400" b="1" u="sng" dirty="0" smtClean="0">
                <a:latin typeface="Times New Roman" pitchFamily="18" charset="0"/>
                <a:cs typeface="Times New Roman" pitchFamily="18" charset="0"/>
              </a:rPr>
              <a:t>по русскому языку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успеваемость осталась стабильной, а качество знаний в сравнении с итоговыми оценками повысилось на 57%</a:t>
            </a:r>
          </a:p>
          <a:p>
            <a:pPr lvl="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подтвердили годовые оценки 5 обучающихся-31%</a:t>
            </a:r>
          </a:p>
          <a:p>
            <a:pPr lvl="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повысили результат  16 обучающихся -77%</a:t>
            </a:r>
          </a:p>
          <a:p>
            <a:r>
              <a:rPr lang="ru-RU" sz="4400" b="1" u="sng" dirty="0" smtClean="0">
                <a:latin typeface="Times New Roman" pitchFamily="18" charset="0"/>
                <a:cs typeface="Times New Roman" pitchFamily="18" charset="0"/>
              </a:rPr>
              <a:t>по математике: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успеваемость осталась стабильной, а качество знаний в сравнении с итоговыми оценками повысилась на 21%</a:t>
            </a:r>
          </a:p>
          <a:p>
            <a:pPr lvl="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подтвердили годовые оценки 17 обучающихся-71%</a:t>
            </a:r>
          </a:p>
          <a:p>
            <a:pPr lvl="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понизили результаты  2 обучающийся-8%</a:t>
            </a:r>
          </a:p>
          <a:p>
            <a:pPr lvl="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повысили результаты 5 обучающихся-21%</a:t>
            </a:r>
          </a:p>
          <a:p>
            <a:r>
              <a:rPr lang="ru-RU" sz="4400" b="1" u="sng" dirty="0" smtClean="0">
                <a:latin typeface="Times New Roman" pitchFamily="18" charset="0"/>
                <a:cs typeface="Times New Roman" pitchFamily="18" charset="0"/>
              </a:rPr>
              <a:t>по обществознанию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успеваемость 100%, качество знаний 42%</a:t>
            </a:r>
          </a:p>
          <a:p>
            <a:pPr lvl="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подтвердили годовые оценки 2 обучающихся-16%</a:t>
            </a:r>
          </a:p>
          <a:p>
            <a:pPr lvl="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понизили результаты 10 обучающийся-83%</a:t>
            </a:r>
          </a:p>
          <a:p>
            <a:pPr lvl="0"/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по истории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успеваемость 100%, качество знаний 50%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подтвердили результат-100%</a:t>
            </a:r>
          </a:p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по биологии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успеваемость 100%, качество знаний 68%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подтвердили годовые оценки 4 обучающихся-57%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понизили результаты 2 обучающийся-29%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повысили результаты 1 обучающихся-14%</a:t>
            </a:r>
          </a:p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по физике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успеваемость 100%, качество знаний 33%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подтвердили результат-100%</a:t>
            </a:r>
          </a:p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по химии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успеваемость 100%, качество знаний 100%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повысили результаты 2 обучающихся-100%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по географии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успеваемость 100%, качество знаний 25%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подтвердили годовые оценки 3 обучающихся-75%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повысили 1обучающийся-25%</a:t>
            </a:r>
          </a:p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по информатике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успеваемость 100%, качество знаний 55%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подтвердили годовые оценки 6 обучающихся-55%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понизили результаты 1 обучающийся-9%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повысили результат 3 обучающихся-27%</a:t>
            </a:r>
          </a:p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по английскому языку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успеваемость 100%, качество знаний 100%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подтвердили годовые оценки 1обучающийхся-100%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по литературе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успеваемость 100%, качество знаний 100%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подтвердили годовые оценки 1обучающийся-50%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повысили результаты 1 обучающихся- 50%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4900" b="1" u="sng" dirty="0" smtClean="0">
                <a:latin typeface="Times New Roman" pitchFamily="18" charset="0"/>
                <a:cs typeface="Times New Roman" pitchFamily="18" charset="0"/>
              </a:rPr>
              <a:t> Задачи на 2022-23 учебный год.</a:t>
            </a:r>
            <a:endParaRPr lang="ru-RU" sz="4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1.Доведение обучающихся с ЗПР ТНР к окончанию ООО до нормы.</a:t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Показатель: 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Успешное прохождение ГИА и получение аттестата об основном общем образовании.</a:t>
            </a:r>
          </a:p>
          <a:p>
            <a:pPr>
              <a:buNone/>
            </a:pP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      Результат: 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3обучающихся получили аттестат об основном общем образовании-100%</a:t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1.1.Совместное с родителями определение дальнейшего образовательного маршрута.</a:t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Показатель: поступление в учреждения СПО Ленинградской области и</a:t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С-Петербурга.</a:t>
            </a:r>
          </a:p>
          <a:p>
            <a:pPr>
              <a:buNone/>
            </a:pP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Результат:</a:t>
            </a:r>
          </a:p>
          <a:p>
            <a:pPr>
              <a:buNone/>
            </a:pP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2 обучающихся – 10 класс </a:t>
            </a:r>
          </a:p>
          <a:p>
            <a:pPr>
              <a:buNone/>
            </a:pP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1обучающийся – поступил в СПО г. С- Петербург</a:t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2. Создана форма наставничества учитель-ученик с детьми ОВЗ.</a:t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Показатель: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созданы пары учитель-ученик. Представлены информационные проекты.</a:t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3. Использование ресурсов СПО «Мичуринский многопрофильный техникум» и «Точка роста» для </a:t>
            </a: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профориентационной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и проектной работы.</a:t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Показатель: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Проведено два мастер-класса в учреждении СПО «Мичуринский  многопрофильный техникум» и на базе «Точка роста».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4.Анализ карт достижений по классу.</a:t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Показатель: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Отчёт учителя по эффективности работы с картой достижений.</a:t>
            </a: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Результат: 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статья в  сборнике методических наработок  « Работа ПОС при реализации модели наставничества « учитель- учитель»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dirty="0" smtClean="0"/>
              <a:t>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« Школа не может быть лучше учителей,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которые в ней работают»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По результатам ГИА в 9 классах следует отметить, что наибольшее количество обучающихся подтвердили свои годовые отметки по предметам, что говорит  об объективном оценивании знаний учителями школы.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Общие выводы по ГИА-9: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72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2021-22уч.год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2022-23уч.год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Предмет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ОУ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России/</a:t>
                      </a:r>
                    </a:p>
                    <a:p>
                      <a:pPr algn="ctr"/>
                      <a:r>
                        <a:rPr kumimoji="0" lang="ru-RU" sz="1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области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ОУ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Русский язык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68,43/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69,17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Математика Б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4,07/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4,24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Иностранный язык(английский)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66,31/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Биология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50,87/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51,2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Литература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63,97/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59,12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Обществознание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56,4/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61,65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История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56,37/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57,10</a:t>
                      </a:r>
                      <a:endParaRPr lang="ru-RU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Сравнительный анализ результатов ЕГЭ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русскому языку: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 обучающиеся сдали ЕГЭ,  от 70баллов и выше -2об- 20%.Качество знаний- 100%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Подтвердили годовые оценки , повысили результат-10-100%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литературе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Сдавали 2 обучающихся- 22%,  качество-100%.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Подтвердили годовые оценки 1об-11%, понизили результат 1об-11%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Выводы: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математика( базовый уровень)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Сдавали 10 обучающихся- 100%,  качество-70%.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Подтвердили годовые оценки 6об-60%, повысили результат 3об-30%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доп.период- 1 обучающийся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обществознанию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Сдавали 4 об-40%,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Качество знаний- подтвердили годовые оценки- 2 обучающийся-50%, понизили результат-2 обучающихся-50%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истории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Сдавали 1 об-10%, Качество знаний-100%. Не подтвердили годовые оценки 1об-100%, 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биологии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Сдавали 1 об-10%, Качество знаний-0%. Подтвердили годовые оценки  0об-0%, понизили результат 1об-100%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По  иностранному языку(английскому)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Сдавал 1 об-10 %, Качество знаний-100%.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Понизила годовые оценки 1об-100%,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Выводы: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612900" y="3637868"/>
            <a:ext cx="184674" cy="369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12" tIns="45706" rIns="91412" bIns="45706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endParaRPr lang="ru-RU" altLang="ru-RU">
              <a:solidFill>
                <a:prstClr val="black"/>
              </a:solidFill>
              <a:latin typeface="Montserrat" pitchFamily="2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7616" y="1220756"/>
            <a:ext cx="6984776" cy="3467459"/>
          </a:xfrm>
          <a:prstGeom prst="rect">
            <a:avLst/>
          </a:prstGeom>
        </p:spPr>
        <p:txBody>
          <a:bodyPr wrap="square" lIns="91412" tIns="45706" rIns="91412" bIns="45706">
            <a:spAutoFit/>
          </a:bodyPr>
          <a:lstStyle/>
          <a:p>
            <a:pPr marL="285750" indent="-285750" algn="just">
              <a:lnSpc>
                <a:spcPct val="115000"/>
              </a:lnSpc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2C2C2C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проведение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глубокого </a:t>
            </a: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анализа показателей качества знаний </a:t>
            </a:r>
            <a:r>
              <a:rPr lang="ru-RU" sz="1600" dirty="0">
                <a:solidFill>
                  <a:srgbClr val="2C2C2C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 учебным предметам,</a:t>
            </a:r>
          </a:p>
          <a:p>
            <a:pPr marL="285750" indent="-285750" algn="just">
              <a:lnSpc>
                <a:spcPct val="115000"/>
              </a:lnSpc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корректное определение причин </a:t>
            </a:r>
            <a:r>
              <a:rPr lang="ru-RU" sz="1600" dirty="0">
                <a:solidFill>
                  <a:srgbClr val="2C2C2C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наличия недостаточных показателей,</a:t>
            </a:r>
          </a:p>
          <a:p>
            <a:pPr marL="285750" indent="-285750" algn="just">
              <a:lnSpc>
                <a:spcPct val="115000"/>
              </a:lnSpc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качественная организация образовательного процесса </a:t>
            </a:r>
            <a:r>
              <a:rPr lang="ru-RU" sz="1600" dirty="0">
                <a:solidFill>
                  <a:srgbClr val="2C2C2C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 использованием современных ресурсов, информационно-коммуникативных технологий,</a:t>
            </a:r>
          </a:p>
          <a:p>
            <a:pPr marL="285750" indent="-285750" algn="just">
              <a:lnSpc>
                <a:spcPct val="115000"/>
              </a:lnSpc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своевременная диагностика профессиональных дефицитов </a:t>
            </a:r>
            <a:r>
              <a:rPr lang="ru-RU" sz="1600" dirty="0">
                <a:solidFill>
                  <a:srgbClr val="2C2C2C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педагогических работников и их устранение,</a:t>
            </a:r>
          </a:p>
          <a:p>
            <a:pPr marL="285750" indent="-285750" algn="just">
              <a:lnSpc>
                <a:spcPct val="115000"/>
              </a:lnSpc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использование эффективных форм взаимодействия с обучающимися </a:t>
            </a:r>
            <a:r>
              <a:rPr lang="ru-RU" sz="1600" dirty="0">
                <a:solidFill>
                  <a:srgbClr val="2C2C2C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 основе дифференциации и индивидуализации обучения,</a:t>
            </a:r>
          </a:p>
          <a:p>
            <a:pPr marL="285750" indent="-285750" algn="just">
              <a:lnSpc>
                <a:spcPct val="115000"/>
              </a:lnSpc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строгий контроль результатов обучения </a:t>
            </a:r>
            <a:r>
              <a:rPr lang="ru-RU" sz="1600" dirty="0">
                <a:solidFill>
                  <a:srgbClr val="2C2C2C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 использованием единых оценочных процедур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8922" y="52751"/>
            <a:ext cx="7333473" cy="646303"/>
          </a:xfrm>
          <a:prstGeom prst="rect">
            <a:avLst/>
          </a:prstGeom>
          <a:noFill/>
        </p:spPr>
        <p:txBody>
          <a:bodyPr wrap="square" lIns="91412" tIns="45706" rIns="91412" bIns="45706" rtlCol="0">
            <a:spAutoFit/>
          </a:bodyPr>
          <a:lstStyle/>
          <a:p>
            <a:pPr algn="ctr"/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Повышение качества </a:t>
            </a:r>
          </a:p>
          <a:p>
            <a:pPr algn="ctr"/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870BEA61-7D83-4813-A6B3-6CD61BD9A8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18316" y="3621624"/>
            <a:ext cx="1625684" cy="2167579"/>
          </a:xfrm>
          <a:prstGeom prst="rect">
            <a:avLst/>
          </a:prstGeom>
        </p:spPr>
      </p:pic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CF2F8DC1-9F72-4E80-8591-79120EAADC8E}"/>
              </a:ext>
            </a:extLst>
          </p:cNvPr>
          <p:cNvCxnSpPr>
            <a:cxnSpLocks/>
          </p:cNvCxnSpPr>
          <p:nvPr/>
        </p:nvCxnSpPr>
        <p:spPr>
          <a:xfrm>
            <a:off x="238924" y="1064699"/>
            <a:ext cx="8693" cy="4724504"/>
          </a:xfrm>
          <a:prstGeom prst="line">
            <a:avLst/>
          </a:prstGeom>
          <a:ln w="57150">
            <a:gradFill>
              <a:gsLst>
                <a:gs pos="0">
                  <a:srgbClr val="003EBA"/>
                </a:gs>
                <a:gs pos="100000">
                  <a:srgbClr val="C000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2209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512" y="260648"/>
            <a:ext cx="6048672" cy="369304"/>
          </a:xfrm>
          <a:prstGeom prst="rect">
            <a:avLst/>
          </a:prstGeom>
          <a:noFill/>
        </p:spPr>
        <p:txBody>
          <a:bodyPr wrap="square" lIns="91412" tIns="45706" rIns="91412" bIns="45706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на 2023-2024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-612576" y="1397256"/>
            <a:ext cx="7920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dirty="0">
                <a:latin typeface="Montserrat" pitchFamily="2" charset="-52"/>
              </a:rPr>
              <a:t>	</a:t>
            </a:r>
            <a:r>
              <a:rPr lang="ru-RU" sz="1600" b="1" dirty="0">
                <a:solidFill>
                  <a:srgbClr val="003EBA"/>
                </a:solidFill>
                <a:latin typeface="Times New Roman" pitchFamily="18" charset="0"/>
                <a:cs typeface="Times New Roman" pitchFamily="18" charset="0"/>
              </a:rPr>
              <a:t>Развитие системы образования Всеволожского района:</a:t>
            </a:r>
          </a:p>
          <a:p>
            <a:pPr lvl="0"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1199835" lvl="2" indent="-285750" algn="just"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Формирование единого образовательного пространства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99835" lvl="2" indent="-285750" algn="just"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Развитие системы дошкольного образования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через развитие инфраструктуры, развитие вариативных форм, сотрудничество с семьей.</a:t>
            </a:r>
          </a:p>
          <a:p>
            <a:pPr marL="1199835" lvl="2" indent="-285750" algn="just"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Внедрение современной модели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профориентации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99835" lvl="2" indent="-285750" algn="just"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Совершенствование системы воспитательной деятельности,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развитие воспитательного потенциала дополнительного образования.</a:t>
            </a:r>
          </a:p>
          <a:p>
            <a:pPr marL="1199835" lvl="2" indent="-285750" algn="just"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Развитие кадрового потенциала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через повышение педагогического мастерства, привлечение молодых специалистов в систему образования, внедрение новой модели аттестации педагогических работников.</a:t>
            </a:r>
          </a:p>
          <a:p>
            <a:pPr marL="1199835" lvl="2" indent="-285750" algn="just">
              <a:buClr>
                <a:srgbClr val="C0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Цифровая трансформация образования.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EE3C371F-BA7D-433A-BE57-4259B37C3D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24328" y="4005064"/>
            <a:ext cx="1333604" cy="1778139"/>
          </a:xfrm>
          <a:prstGeom prst="rect">
            <a:avLst/>
          </a:prstGeom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B0560DB8-CBFA-4614-B36E-9C692CDB95F2}"/>
              </a:ext>
            </a:extLst>
          </p:cNvPr>
          <p:cNvCxnSpPr>
            <a:cxnSpLocks/>
          </p:cNvCxnSpPr>
          <p:nvPr/>
        </p:nvCxnSpPr>
        <p:spPr>
          <a:xfrm>
            <a:off x="179512" y="1850301"/>
            <a:ext cx="0" cy="3932903"/>
          </a:xfrm>
          <a:prstGeom prst="line">
            <a:avLst/>
          </a:prstGeom>
          <a:ln w="57150">
            <a:gradFill>
              <a:gsLst>
                <a:gs pos="0">
                  <a:srgbClr val="003EBA"/>
                </a:gs>
                <a:gs pos="100000">
                  <a:srgbClr val="C000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71300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935745"/>
          </a:xfrm>
        </p:spPr>
        <p:txBody>
          <a:bodyPr>
            <a:normAutofit fontScale="62500" lnSpcReduction="20000"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Задачи на 2023-24 учебный год.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Повышение мотивации обучающихся через освоение технологий деятельностного обучения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Показатель: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повышение качества знаний обучающихся на основном уровне обучения на 8%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Повышение учебной  зрелости как показателя результата обучения.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Показатель: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уменьшение обучающихся имеющих одну-две тройки по предметам. Снижение количества обучающихся имеющих академическую задолженность по предметам.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Обучить пятиклассников способам познавательной деятельности в новых условиях учебной работы с учителями разных предметов.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Показатель: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снижение качества знаний при переходе из НОО на уровень ООО не более5%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Формирование функциональной грамотности и  диагностика умения обучающихся применять знания на практике (в дальнейшей учёбе и жизни).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Показатель: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повышение качества знаний при внешнем мониторинге  - Всероссийских проверочных работах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на 2023-2024 учебный год: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642910" y="714356"/>
            <a:ext cx="7786742" cy="564360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 Активное использование формы учитель-ученик по модели«Наставничество»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Показатель: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наставники и индивидуальные пары, группы.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Результат: создано 5 пар формы « учитель-ученик»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 целью повышения мотивации к учебе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6.Руководителями спланирована система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профориентационной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работы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 привлечением социальных партнёров, выпускников и родительской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общественности.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Показатель: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не менее трех классных часов в год. Не менее двух выездов.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Результат: 3 выезда,</a:t>
            </a:r>
            <a:r>
              <a:rPr lang="ru-RU" sz="1400" dirty="0" smtClean="0"/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проектный день  публично защищено 12 проектов учащимися 5-8 классов по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профориентационной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теме, проведено более 11 классных часов с привлечением родительской общественности.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7. Использование эффективной практики совместной работы учителей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Лессонстади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Показатель: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Для учителя - это переход от передачи знаний к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созданию условий для активного познания и получения детьми практического опыта.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Для учащихся – переход от пассивного усвоения информации к активному ее поиску, критическому осмыслению, использованию на практике.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8. Созданы группы выравнивания в 5-8классах.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Показатель: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перечень индивидуальных и групповых средств обучения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Результат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 обучения обучающихся 5-8 классов по стратам  по 6 учебным предметам, снизилось количество обучающихся оставленных на повторный курс обучения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401078" cy="1804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28"/>
                <a:gridCol w="895379"/>
                <a:gridCol w="933453"/>
                <a:gridCol w="933453"/>
                <a:gridCol w="933453"/>
                <a:gridCol w="933453"/>
                <a:gridCol w="933453"/>
                <a:gridCol w="933453"/>
                <a:gridCol w="933453"/>
              </a:tblGrid>
              <a:tr h="8693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Классы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Успеваемость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Качество знаний</a:t>
                      </a:r>
                      <a:endParaRPr lang="ru-RU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6744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2018-19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2019-20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2020-21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2021-22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2018-19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2019-20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2020-21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2021-22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68932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2-4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97%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99%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93%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99%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57%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45%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47%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53%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Качество образования обучающихся</a:t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НОО</a:t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3643315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академической задолженностью переведен 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обучающийся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9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3" y="1428736"/>
          <a:ext cx="8472519" cy="187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9789"/>
                <a:gridCol w="902993"/>
                <a:gridCol w="941391"/>
                <a:gridCol w="941391"/>
                <a:gridCol w="941391"/>
                <a:gridCol w="941391"/>
                <a:gridCol w="941391"/>
                <a:gridCol w="941391"/>
                <a:gridCol w="941391"/>
              </a:tblGrid>
              <a:tr h="9037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Классы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Успеваемость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Качество знаний</a:t>
                      </a:r>
                      <a:endParaRPr lang="ru-RU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5217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2019-20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2020-21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2021-22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2022-23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2019-20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2020-21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2021-22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2022-23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87491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2-4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smtClean="0">
                          <a:latin typeface="Times New Roman"/>
                          <a:ea typeface="Times New Roman"/>
                          <a:cs typeface="Times New Roman"/>
                        </a:rPr>
                        <a:t>99%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93%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99%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99%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smtClean="0">
                          <a:latin typeface="Times New Roman"/>
                          <a:ea typeface="Times New Roman"/>
                          <a:cs typeface="Times New Roman"/>
                        </a:rPr>
                        <a:t>45%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47%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53%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54%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1154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28"/>
                <a:gridCol w="857272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Классы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Успеваемость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Качество знаний</a:t>
                      </a:r>
                      <a:endParaRPr lang="ru-RU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2019-20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2020-21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2021-22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2022-23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2019-20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2020-21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2021-22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2022-23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5-9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94%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92%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98%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96%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27%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23%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27%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22%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Качество образования обучающихся</a:t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ООО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857496"/>
            <a:ext cx="85725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академической задолженностью переведены 6 обучающихся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4" cy="1422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28"/>
                <a:gridCol w="857276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Классы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Успеваемость</a:t>
                      </a:r>
                      <a:endParaRPr lang="ru-RU" sz="18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Качество знаний</a:t>
                      </a:r>
                      <a:endParaRPr lang="ru-RU" sz="18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2019-20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2020-21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2021-22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2022-23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2019-20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2020-21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2021-22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2022-2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10-11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latin typeface="Times New Roman"/>
                          <a:ea typeface="Times New Roman"/>
                          <a:cs typeface="Times New Roman"/>
                        </a:rPr>
                        <a:t>97%</a:t>
                      </a:r>
                      <a:endParaRPr lang="ru-RU" sz="18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latin typeface="Times New Roman"/>
                          <a:ea typeface="Times New Roman"/>
                          <a:cs typeface="Times New Roman"/>
                        </a:rPr>
                        <a:t>47%</a:t>
                      </a:r>
                      <a:endParaRPr lang="ru-RU" sz="18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43%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/>
                          <a:ea typeface="Times New Roman"/>
                          <a:cs typeface="Times New Roman"/>
                        </a:rPr>
                        <a:t>27%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38%</a:t>
                      </a:r>
                      <a:endParaRPr lang="ru-RU" sz="18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Качество образования обучающихся</a:t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СОО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сравнении с 2022-23 учебным годом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НОО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642910" y="2428868"/>
          <a:ext cx="7786742" cy="3830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1981"/>
                <a:gridCol w="1091981"/>
                <a:gridCol w="1091981"/>
                <a:gridCol w="1091981"/>
                <a:gridCol w="1091981"/>
                <a:gridCol w="1091981"/>
                <a:gridCol w="1234856"/>
              </a:tblGrid>
              <a:tr h="90439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обучающихся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 и 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Одна 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Одна3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Не успевают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Не аттестованы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343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43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1б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43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43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2б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43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43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3б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43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43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4б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599" cy="406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обучающихся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 и 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Одна 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Одна3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Не успевают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Не аттестованы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5б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6б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7б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8б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сравнении с 2022-23 учебным годом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ООО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599" cy="147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обучающихся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 и 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Одна 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Одна3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Не успевают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Не аттестованы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сравнении с 2022-23 учебным годом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СОО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558</TotalTime>
  <Words>1249</Words>
  <PresentationFormat>Экран (4:3)</PresentationFormat>
  <Paragraphs>548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Открытая</vt:lpstr>
      <vt:lpstr>  Итоги промежуточной и итоговой аттестации за 2022-23 учебный год. </vt:lpstr>
      <vt:lpstr> « Школа не может быть лучше учителей, которые в ней работают»</vt:lpstr>
      <vt:lpstr>Слайд 3</vt:lpstr>
      <vt:lpstr>Качество образования обучающихся НОО </vt:lpstr>
      <vt:lpstr>Качество образования обучающихся ООО</vt:lpstr>
      <vt:lpstr>Качество образования обучающихся СОО</vt:lpstr>
      <vt:lpstr> В сравнении с 2022-23 учебным годом НОО </vt:lpstr>
      <vt:lpstr>В сравнении с 2022-23 учебным годом ООО </vt:lpstr>
      <vt:lpstr>В сравнении с 2022-23 учебным годом СОО</vt:lpstr>
      <vt:lpstr>Сравнительный анализ успеваемости и качества знаний по классам </vt:lpstr>
      <vt:lpstr>Слайд 11</vt:lpstr>
      <vt:lpstr>Слайд 12</vt:lpstr>
      <vt:lpstr>Выводы:</vt:lpstr>
      <vt:lpstr>Анализ итоговой аттестации  в 9 классе</vt:lpstr>
      <vt:lpstr>Анализ итоговой аттестации  в 9 классе</vt:lpstr>
      <vt:lpstr>Средний балл по предметам</vt:lpstr>
      <vt:lpstr>Выводы:</vt:lpstr>
      <vt:lpstr>Выводы:</vt:lpstr>
      <vt:lpstr>Выводы:</vt:lpstr>
      <vt:lpstr>Общие выводы по ГИА-9:</vt:lpstr>
      <vt:lpstr>Сравнительный анализ результатов ЕГЭ </vt:lpstr>
      <vt:lpstr>Выводы:  </vt:lpstr>
      <vt:lpstr>Выводы:  </vt:lpstr>
      <vt:lpstr>Слайд 24</vt:lpstr>
      <vt:lpstr>Слайд 25</vt:lpstr>
      <vt:lpstr>Задачи на 2023-2024 учебный год: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качества обучения   за 2018-19 учебный год.</dc:title>
  <dc:creator>Боровкова ЛВ</dc:creator>
  <cp:lastModifiedBy>Боровкова ЛВ</cp:lastModifiedBy>
  <cp:revision>69</cp:revision>
  <dcterms:created xsi:type="dcterms:W3CDTF">2019-08-28T15:31:37Z</dcterms:created>
  <dcterms:modified xsi:type="dcterms:W3CDTF">2023-09-14T13:16:52Z</dcterms:modified>
</cp:coreProperties>
</file>