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74" r:id="rId4"/>
    <p:sldId id="261" r:id="rId5"/>
    <p:sldId id="259" r:id="rId6"/>
    <p:sldId id="265" r:id="rId7"/>
    <p:sldId id="277" r:id="rId8"/>
    <p:sldId id="260" r:id="rId9"/>
    <p:sldId id="262" r:id="rId10"/>
    <p:sldId id="266" r:id="rId11"/>
    <p:sldId id="263" r:id="rId12"/>
    <p:sldId id="278" r:id="rId13"/>
    <p:sldId id="264" r:id="rId14"/>
    <p:sldId id="267" r:id="rId15"/>
    <p:sldId id="276" r:id="rId16"/>
    <p:sldId id="268" r:id="rId17"/>
    <p:sldId id="273" r:id="rId18"/>
    <p:sldId id="272" r:id="rId19"/>
    <p:sldId id="275" r:id="rId20"/>
    <p:sldId id="269" r:id="rId21"/>
    <p:sldId id="270" r:id="rId22"/>
    <p:sldId id="279" r:id="rId23"/>
    <p:sldId id="27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48AB5A-3DFD-443D-9288-079CE2A0F80C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3C825F0C-9462-4412-8B98-52D4DE13BECD}">
      <dgm:prSet/>
      <dgm:spPr/>
      <dgm:t>
        <a:bodyPr/>
        <a:lstStyle/>
        <a:p>
          <a:r>
            <a:rPr lang="ru-RU"/>
            <a:t>Как Руси удалось отразить натиск западных завоевателей?</a:t>
          </a:r>
          <a:endParaRPr lang="en-US"/>
        </a:p>
      </dgm:t>
    </dgm:pt>
    <dgm:pt modelId="{BBA6D4CF-DEA8-47AE-8977-273F57147B45}" type="parTrans" cxnId="{EEC4F416-7528-4348-BF87-DCA10B53F577}">
      <dgm:prSet/>
      <dgm:spPr/>
      <dgm:t>
        <a:bodyPr/>
        <a:lstStyle/>
        <a:p>
          <a:endParaRPr lang="en-US"/>
        </a:p>
      </dgm:t>
    </dgm:pt>
    <dgm:pt modelId="{C5B99EE9-206C-4CE2-802B-69E4CE1139A7}" type="sibTrans" cxnId="{EEC4F416-7528-4348-BF87-DCA10B53F577}">
      <dgm:prSet/>
      <dgm:spPr/>
      <dgm:t>
        <a:bodyPr/>
        <a:lstStyle/>
        <a:p>
          <a:endParaRPr lang="en-US"/>
        </a:p>
      </dgm:t>
    </dgm:pt>
    <dgm:pt modelId="{F4738182-3F39-4E6B-A344-FC25975C6CB9}">
      <dgm:prSet/>
      <dgm:spPr/>
      <dgm:t>
        <a:bodyPr/>
        <a:lstStyle/>
        <a:p>
          <a:r>
            <a:rPr lang="ru-RU"/>
            <a:t>Какое это имело значение?</a:t>
          </a:r>
          <a:endParaRPr lang="en-US"/>
        </a:p>
      </dgm:t>
    </dgm:pt>
    <dgm:pt modelId="{A0087380-391F-4AA0-8D19-C778F5032BC4}" type="parTrans" cxnId="{B1D7AE40-2E17-4FEE-B033-20AD400C7727}">
      <dgm:prSet/>
      <dgm:spPr/>
      <dgm:t>
        <a:bodyPr/>
        <a:lstStyle/>
        <a:p>
          <a:endParaRPr lang="en-US"/>
        </a:p>
      </dgm:t>
    </dgm:pt>
    <dgm:pt modelId="{E7941A80-9967-4C62-BD8E-28EEA0FD2519}" type="sibTrans" cxnId="{B1D7AE40-2E17-4FEE-B033-20AD400C7727}">
      <dgm:prSet/>
      <dgm:spPr/>
      <dgm:t>
        <a:bodyPr/>
        <a:lstStyle/>
        <a:p>
          <a:endParaRPr lang="en-US"/>
        </a:p>
      </dgm:t>
    </dgm:pt>
    <dgm:pt modelId="{752DA1F9-19F2-4D6F-B449-7897F234A05C}" type="pres">
      <dgm:prSet presAssocID="{AC48AB5A-3DFD-443D-9288-079CE2A0F8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CAC52C5-8273-4449-9F87-FBB615643644}" type="pres">
      <dgm:prSet presAssocID="{3C825F0C-9462-4412-8B98-52D4DE13BECD}" presName="hierRoot1" presStyleCnt="0"/>
      <dgm:spPr/>
    </dgm:pt>
    <dgm:pt modelId="{13B8D7E8-69B6-4818-8743-08814F8ED790}" type="pres">
      <dgm:prSet presAssocID="{3C825F0C-9462-4412-8B98-52D4DE13BECD}" presName="composite" presStyleCnt="0"/>
      <dgm:spPr/>
    </dgm:pt>
    <dgm:pt modelId="{E271639E-B9F8-4623-A6C5-3CA49348A9D6}" type="pres">
      <dgm:prSet presAssocID="{3C825F0C-9462-4412-8B98-52D4DE13BECD}" presName="background" presStyleLbl="node0" presStyleIdx="0" presStyleCnt="2"/>
      <dgm:spPr/>
    </dgm:pt>
    <dgm:pt modelId="{1403E769-7050-4D66-BA76-A82E53C90564}" type="pres">
      <dgm:prSet presAssocID="{3C825F0C-9462-4412-8B98-52D4DE13BECD}" presName="text" presStyleLbl="fgAcc0" presStyleIdx="0" presStyleCnt="2">
        <dgm:presLayoutVars>
          <dgm:chPref val="3"/>
        </dgm:presLayoutVars>
      </dgm:prSet>
      <dgm:spPr/>
    </dgm:pt>
    <dgm:pt modelId="{AA711271-D51A-4FF5-A014-EC4A49B36FA3}" type="pres">
      <dgm:prSet presAssocID="{3C825F0C-9462-4412-8B98-52D4DE13BECD}" presName="hierChild2" presStyleCnt="0"/>
      <dgm:spPr/>
    </dgm:pt>
    <dgm:pt modelId="{C8139272-139F-48FE-BA1E-D9218824D57B}" type="pres">
      <dgm:prSet presAssocID="{F4738182-3F39-4E6B-A344-FC25975C6CB9}" presName="hierRoot1" presStyleCnt="0"/>
      <dgm:spPr/>
    </dgm:pt>
    <dgm:pt modelId="{6F20A47C-F105-42F5-AB74-FD6F96FBEDDF}" type="pres">
      <dgm:prSet presAssocID="{F4738182-3F39-4E6B-A344-FC25975C6CB9}" presName="composite" presStyleCnt="0"/>
      <dgm:spPr/>
    </dgm:pt>
    <dgm:pt modelId="{F9B9DE38-5072-4BD3-9184-6CF26BDF3805}" type="pres">
      <dgm:prSet presAssocID="{F4738182-3F39-4E6B-A344-FC25975C6CB9}" presName="background" presStyleLbl="node0" presStyleIdx="1" presStyleCnt="2"/>
      <dgm:spPr/>
    </dgm:pt>
    <dgm:pt modelId="{AC5B5AB5-7461-4EE1-B5B5-C8359516BC18}" type="pres">
      <dgm:prSet presAssocID="{F4738182-3F39-4E6B-A344-FC25975C6CB9}" presName="text" presStyleLbl="fgAcc0" presStyleIdx="1" presStyleCnt="2">
        <dgm:presLayoutVars>
          <dgm:chPref val="3"/>
        </dgm:presLayoutVars>
      </dgm:prSet>
      <dgm:spPr/>
    </dgm:pt>
    <dgm:pt modelId="{F6043C56-908C-42D3-AE3F-6BE3B5D2EC54}" type="pres">
      <dgm:prSet presAssocID="{F4738182-3F39-4E6B-A344-FC25975C6CB9}" presName="hierChild2" presStyleCnt="0"/>
      <dgm:spPr/>
    </dgm:pt>
  </dgm:ptLst>
  <dgm:cxnLst>
    <dgm:cxn modelId="{EEC4F416-7528-4348-BF87-DCA10B53F577}" srcId="{AC48AB5A-3DFD-443D-9288-079CE2A0F80C}" destId="{3C825F0C-9462-4412-8B98-52D4DE13BECD}" srcOrd="0" destOrd="0" parTransId="{BBA6D4CF-DEA8-47AE-8977-273F57147B45}" sibTransId="{C5B99EE9-206C-4CE2-802B-69E4CE1139A7}"/>
    <dgm:cxn modelId="{B1D7AE40-2E17-4FEE-B033-20AD400C7727}" srcId="{AC48AB5A-3DFD-443D-9288-079CE2A0F80C}" destId="{F4738182-3F39-4E6B-A344-FC25975C6CB9}" srcOrd="1" destOrd="0" parTransId="{A0087380-391F-4AA0-8D19-C778F5032BC4}" sibTransId="{E7941A80-9967-4C62-BD8E-28EEA0FD2519}"/>
    <dgm:cxn modelId="{2364D89E-BE32-4D4E-9688-AFA699E9C937}" type="presOf" srcId="{AC48AB5A-3DFD-443D-9288-079CE2A0F80C}" destId="{752DA1F9-19F2-4D6F-B449-7897F234A05C}" srcOrd="0" destOrd="0" presId="urn:microsoft.com/office/officeart/2005/8/layout/hierarchy1"/>
    <dgm:cxn modelId="{6CDACAA8-AA25-4F75-94ED-BF6D71238DFD}" type="presOf" srcId="{F4738182-3F39-4E6B-A344-FC25975C6CB9}" destId="{AC5B5AB5-7461-4EE1-B5B5-C8359516BC18}" srcOrd="0" destOrd="0" presId="urn:microsoft.com/office/officeart/2005/8/layout/hierarchy1"/>
    <dgm:cxn modelId="{251113AA-991A-4076-886A-BB65245A22FE}" type="presOf" srcId="{3C825F0C-9462-4412-8B98-52D4DE13BECD}" destId="{1403E769-7050-4D66-BA76-A82E53C90564}" srcOrd="0" destOrd="0" presId="urn:microsoft.com/office/officeart/2005/8/layout/hierarchy1"/>
    <dgm:cxn modelId="{8FBC9B2C-A4AE-40A7-B598-185AFB2A63D0}" type="presParOf" srcId="{752DA1F9-19F2-4D6F-B449-7897F234A05C}" destId="{5CAC52C5-8273-4449-9F87-FBB615643644}" srcOrd="0" destOrd="0" presId="urn:microsoft.com/office/officeart/2005/8/layout/hierarchy1"/>
    <dgm:cxn modelId="{9D675E24-20A3-403E-9CB9-F77BC4BCD5CB}" type="presParOf" srcId="{5CAC52C5-8273-4449-9F87-FBB615643644}" destId="{13B8D7E8-69B6-4818-8743-08814F8ED790}" srcOrd="0" destOrd="0" presId="urn:microsoft.com/office/officeart/2005/8/layout/hierarchy1"/>
    <dgm:cxn modelId="{08921D7B-F002-41D2-A064-99CAF557EC30}" type="presParOf" srcId="{13B8D7E8-69B6-4818-8743-08814F8ED790}" destId="{E271639E-B9F8-4623-A6C5-3CA49348A9D6}" srcOrd="0" destOrd="0" presId="urn:microsoft.com/office/officeart/2005/8/layout/hierarchy1"/>
    <dgm:cxn modelId="{8350AFB0-EECC-4F88-B867-B84C1F37CCBB}" type="presParOf" srcId="{13B8D7E8-69B6-4818-8743-08814F8ED790}" destId="{1403E769-7050-4D66-BA76-A82E53C90564}" srcOrd="1" destOrd="0" presId="urn:microsoft.com/office/officeart/2005/8/layout/hierarchy1"/>
    <dgm:cxn modelId="{91C3988D-6B6D-4361-BEFB-599A2F3E66AB}" type="presParOf" srcId="{5CAC52C5-8273-4449-9F87-FBB615643644}" destId="{AA711271-D51A-4FF5-A014-EC4A49B36FA3}" srcOrd="1" destOrd="0" presId="urn:microsoft.com/office/officeart/2005/8/layout/hierarchy1"/>
    <dgm:cxn modelId="{28249C1F-171F-48C1-B297-8F81F7F6B13E}" type="presParOf" srcId="{752DA1F9-19F2-4D6F-B449-7897F234A05C}" destId="{C8139272-139F-48FE-BA1E-D9218824D57B}" srcOrd="1" destOrd="0" presId="urn:microsoft.com/office/officeart/2005/8/layout/hierarchy1"/>
    <dgm:cxn modelId="{FE77120E-7D5A-4CA2-9592-CB5DC0736651}" type="presParOf" srcId="{C8139272-139F-48FE-BA1E-D9218824D57B}" destId="{6F20A47C-F105-42F5-AB74-FD6F96FBEDDF}" srcOrd="0" destOrd="0" presId="urn:microsoft.com/office/officeart/2005/8/layout/hierarchy1"/>
    <dgm:cxn modelId="{A56D65DF-837B-4509-B193-0E90894D35F2}" type="presParOf" srcId="{6F20A47C-F105-42F5-AB74-FD6F96FBEDDF}" destId="{F9B9DE38-5072-4BD3-9184-6CF26BDF3805}" srcOrd="0" destOrd="0" presId="urn:microsoft.com/office/officeart/2005/8/layout/hierarchy1"/>
    <dgm:cxn modelId="{1CF15B86-3398-4A8C-B0D4-4D9AB5E712CA}" type="presParOf" srcId="{6F20A47C-F105-42F5-AB74-FD6F96FBEDDF}" destId="{AC5B5AB5-7461-4EE1-B5B5-C8359516BC18}" srcOrd="1" destOrd="0" presId="urn:microsoft.com/office/officeart/2005/8/layout/hierarchy1"/>
    <dgm:cxn modelId="{55BA0E6A-9DB8-40C8-959D-8C39A69CA51D}" type="presParOf" srcId="{C8139272-139F-48FE-BA1E-D9218824D57B}" destId="{F6043C56-908C-42D3-AE3F-6BE3B5D2EC5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807D35-9804-438E-99AA-B51818A6827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765822C-6635-4E72-84FE-29C801E1F855}">
      <dgm:prSet/>
      <dgm:spPr/>
      <dgm:t>
        <a:bodyPr/>
        <a:lstStyle/>
        <a:p>
          <a:r>
            <a:rPr lang="ru-RU" dirty="0"/>
            <a:t>П.20 прочитать, устно ответить на вопросы к п.20</a:t>
          </a:r>
          <a:endParaRPr lang="en-US" dirty="0"/>
        </a:p>
      </dgm:t>
    </dgm:pt>
    <dgm:pt modelId="{F65FA764-FCEC-4666-8614-2822E34E19E1}" type="parTrans" cxnId="{BFACC667-88D8-4A7E-9F8F-1CA0245A5E5E}">
      <dgm:prSet/>
      <dgm:spPr/>
      <dgm:t>
        <a:bodyPr/>
        <a:lstStyle/>
        <a:p>
          <a:endParaRPr lang="en-US"/>
        </a:p>
      </dgm:t>
    </dgm:pt>
    <dgm:pt modelId="{7653C4A6-13E0-4C0E-81FB-FA79F0F2EC4E}" type="sibTrans" cxnId="{BFACC667-88D8-4A7E-9F8F-1CA0245A5E5E}">
      <dgm:prSet/>
      <dgm:spPr/>
      <dgm:t>
        <a:bodyPr/>
        <a:lstStyle/>
        <a:p>
          <a:endParaRPr lang="en-US"/>
        </a:p>
      </dgm:t>
    </dgm:pt>
    <dgm:pt modelId="{157F8E40-1DA6-41F6-905F-40A7867F6EDD}">
      <dgm:prSet custT="1"/>
      <dgm:spPr/>
      <dgm:t>
        <a:bodyPr/>
        <a:lstStyle/>
        <a:p>
          <a:r>
            <a:rPr lang="ru-RU" sz="2800" dirty="0"/>
            <a:t>Подготовить</a:t>
          </a:r>
          <a:r>
            <a:rPr lang="ru-RU" sz="2800" baseline="0" dirty="0"/>
            <a:t> рассказ об Александре Невском (обязательно включить в рассказ сведения о Невской битве и </a:t>
          </a:r>
          <a:r>
            <a:rPr lang="ru-RU" sz="2800" baseline="0"/>
            <a:t>Ледовом побоище)</a:t>
          </a:r>
          <a:endParaRPr lang="en-US" sz="2800" dirty="0"/>
        </a:p>
      </dgm:t>
    </dgm:pt>
    <dgm:pt modelId="{6786C138-524D-4644-BAA7-2B804805F1AD}" type="parTrans" cxnId="{3744A962-B99B-4682-811C-CBBBF427982A}">
      <dgm:prSet/>
      <dgm:spPr/>
      <dgm:t>
        <a:bodyPr/>
        <a:lstStyle/>
        <a:p>
          <a:endParaRPr lang="en-US"/>
        </a:p>
      </dgm:t>
    </dgm:pt>
    <dgm:pt modelId="{4095A109-F94C-4FA5-AFC6-F7C1000E631E}" type="sibTrans" cxnId="{3744A962-B99B-4682-811C-CBBBF427982A}">
      <dgm:prSet/>
      <dgm:spPr/>
      <dgm:t>
        <a:bodyPr/>
        <a:lstStyle/>
        <a:p>
          <a:endParaRPr lang="en-US"/>
        </a:p>
      </dgm:t>
    </dgm:pt>
    <dgm:pt modelId="{D8C224C2-56FA-40C1-A419-86BD67041107}" type="pres">
      <dgm:prSet presAssocID="{2F807D35-9804-438E-99AA-B51818A6827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D14EEA2-CE00-4E61-A334-180588952858}" type="pres">
      <dgm:prSet presAssocID="{C765822C-6635-4E72-84FE-29C801E1F855}" presName="hierRoot1" presStyleCnt="0"/>
      <dgm:spPr/>
    </dgm:pt>
    <dgm:pt modelId="{C44A3051-A11F-4D4C-B019-1809B2E6A943}" type="pres">
      <dgm:prSet presAssocID="{C765822C-6635-4E72-84FE-29C801E1F855}" presName="composite" presStyleCnt="0"/>
      <dgm:spPr/>
    </dgm:pt>
    <dgm:pt modelId="{07CBF72D-4C9B-444C-91D8-115636783172}" type="pres">
      <dgm:prSet presAssocID="{C765822C-6635-4E72-84FE-29C801E1F855}" presName="background" presStyleLbl="node0" presStyleIdx="0" presStyleCnt="2"/>
      <dgm:spPr/>
    </dgm:pt>
    <dgm:pt modelId="{ECB9242F-11C9-4EFC-BB13-A70107545EDD}" type="pres">
      <dgm:prSet presAssocID="{C765822C-6635-4E72-84FE-29C801E1F855}" presName="text" presStyleLbl="fgAcc0" presStyleIdx="0" presStyleCnt="2">
        <dgm:presLayoutVars>
          <dgm:chPref val="3"/>
        </dgm:presLayoutVars>
      </dgm:prSet>
      <dgm:spPr/>
    </dgm:pt>
    <dgm:pt modelId="{749FDF0B-2158-47A4-A761-A844A24C379B}" type="pres">
      <dgm:prSet presAssocID="{C765822C-6635-4E72-84FE-29C801E1F855}" presName="hierChild2" presStyleCnt="0"/>
      <dgm:spPr/>
    </dgm:pt>
    <dgm:pt modelId="{DFB67C8A-0BD6-4856-8334-8EA720D03AEB}" type="pres">
      <dgm:prSet presAssocID="{157F8E40-1DA6-41F6-905F-40A7867F6EDD}" presName="hierRoot1" presStyleCnt="0"/>
      <dgm:spPr/>
    </dgm:pt>
    <dgm:pt modelId="{34DB3092-95F0-4CCB-9C24-8C681AFF46A9}" type="pres">
      <dgm:prSet presAssocID="{157F8E40-1DA6-41F6-905F-40A7867F6EDD}" presName="composite" presStyleCnt="0"/>
      <dgm:spPr/>
    </dgm:pt>
    <dgm:pt modelId="{638B116B-274A-4036-90DC-17337DA160AE}" type="pres">
      <dgm:prSet presAssocID="{157F8E40-1DA6-41F6-905F-40A7867F6EDD}" presName="background" presStyleLbl="node0" presStyleIdx="1" presStyleCnt="2"/>
      <dgm:spPr/>
    </dgm:pt>
    <dgm:pt modelId="{C6E0FA97-5F91-4D34-90A6-459BB5F75EEC}" type="pres">
      <dgm:prSet presAssocID="{157F8E40-1DA6-41F6-905F-40A7867F6EDD}" presName="text" presStyleLbl="fgAcc0" presStyleIdx="1" presStyleCnt="2">
        <dgm:presLayoutVars>
          <dgm:chPref val="3"/>
        </dgm:presLayoutVars>
      </dgm:prSet>
      <dgm:spPr/>
    </dgm:pt>
    <dgm:pt modelId="{23B451AB-1B10-4C5E-A57E-D87776545BDE}" type="pres">
      <dgm:prSet presAssocID="{157F8E40-1DA6-41F6-905F-40A7867F6EDD}" presName="hierChild2" presStyleCnt="0"/>
      <dgm:spPr/>
    </dgm:pt>
  </dgm:ptLst>
  <dgm:cxnLst>
    <dgm:cxn modelId="{3744A962-B99B-4682-811C-CBBBF427982A}" srcId="{2F807D35-9804-438E-99AA-B51818A68272}" destId="{157F8E40-1DA6-41F6-905F-40A7867F6EDD}" srcOrd="1" destOrd="0" parTransId="{6786C138-524D-4644-BAA7-2B804805F1AD}" sibTransId="{4095A109-F94C-4FA5-AFC6-F7C1000E631E}"/>
    <dgm:cxn modelId="{580DBB63-B8C0-4F6B-BD1C-531BAB0AE2B6}" type="presOf" srcId="{157F8E40-1DA6-41F6-905F-40A7867F6EDD}" destId="{C6E0FA97-5F91-4D34-90A6-459BB5F75EEC}" srcOrd="0" destOrd="0" presId="urn:microsoft.com/office/officeart/2005/8/layout/hierarchy1"/>
    <dgm:cxn modelId="{BFACC667-88D8-4A7E-9F8F-1CA0245A5E5E}" srcId="{2F807D35-9804-438E-99AA-B51818A68272}" destId="{C765822C-6635-4E72-84FE-29C801E1F855}" srcOrd="0" destOrd="0" parTransId="{F65FA764-FCEC-4666-8614-2822E34E19E1}" sibTransId="{7653C4A6-13E0-4C0E-81FB-FA79F0F2EC4E}"/>
    <dgm:cxn modelId="{7FA0DD55-730A-43F3-8665-9DB22815D961}" type="presOf" srcId="{C765822C-6635-4E72-84FE-29C801E1F855}" destId="{ECB9242F-11C9-4EFC-BB13-A70107545EDD}" srcOrd="0" destOrd="0" presId="urn:microsoft.com/office/officeart/2005/8/layout/hierarchy1"/>
    <dgm:cxn modelId="{66E0B892-D991-4FE0-A733-1E41A5D514F8}" type="presOf" srcId="{2F807D35-9804-438E-99AA-B51818A68272}" destId="{D8C224C2-56FA-40C1-A419-86BD67041107}" srcOrd="0" destOrd="0" presId="urn:microsoft.com/office/officeart/2005/8/layout/hierarchy1"/>
    <dgm:cxn modelId="{D3C1842E-81DC-487C-841F-3682F9D366B0}" type="presParOf" srcId="{D8C224C2-56FA-40C1-A419-86BD67041107}" destId="{9D14EEA2-CE00-4E61-A334-180588952858}" srcOrd="0" destOrd="0" presId="urn:microsoft.com/office/officeart/2005/8/layout/hierarchy1"/>
    <dgm:cxn modelId="{CB06FE1B-722A-43AB-A94F-AF23AE74FBCE}" type="presParOf" srcId="{9D14EEA2-CE00-4E61-A334-180588952858}" destId="{C44A3051-A11F-4D4C-B019-1809B2E6A943}" srcOrd="0" destOrd="0" presId="urn:microsoft.com/office/officeart/2005/8/layout/hierarchy1"/>
    <dgm:cxn modelId="{11FC9CF2-F581-4729-A857-78A677D53BDD}" type="presParOf" srcId="{C44A3051-A11F-4D4C-B019-1809B2E6A943}" destId="{07CBF72D-4C9B-444C-91D8-115636783172}" srcOrd="0" destOrd="0" presId="urn:microsoft.com/office/officeart/2005/8/layout/hierarchy1"/>
    <dgm:cxn modelId="{B326BB30-3ED2-42AA-939F-86A99AA5CA52}" type="presParOf" srcId="{C44A3051-A11F-4D4C-B019-1809B2E6A943}" destId="{ECB9242F-11C9-4EFC-BB13-A70107545EDD}" srcOrd="1" destOrd="0" presId="urn:microsoft.com/office/officeart/2005/8/layout/hierarchy1"/>
    <dgm:cxn modelId="{5315281A-406F-4348-A20B-530FAB9BC7F4}" type="presParOf" srcId="{9D14EEA2-CE00-4E61-A334-180588952858}" destId="{749FDF0B-2158-47A4-A761-A844A24C379B}" srcOrd="1" destOrd="0" presId="urn:microsoft.com/office/officeart/2005/8/layout/hierarchy1"/>
    <dgm:cxn modelId="{E0A22BA4-E6AA-4620-B522-0241F24C8BFF}" type="presParOf" srcId="{D8C224C2-56FA-40C1-A419-86BD67041107}" destId="{DFB67C8A-0BD6-4856-8334-8EA720D03AEB}" srcOrd="1" destOrd="0" presId="urn:microsoft.com/office/officeart/2005/8/layout/hierarchy1"/>
    <dgm:cxn modelId="{197D19A1-49BE-4DA8-8C2E-C39CE0E19172}" type="presParOf" srcId="{DFB67C8A-0BD6-4856-8334-8EA720D03AEB}" destId="{34DB3092-95F0-4CCB-9C24-8C681AFF46A9}" srcOrd="0" destOrd="0" presId="urn:microsoft.com/office/officeart/2005/8/layout/hierarchy1"/>
    <dgm:cxn modelId="{738D4522-EB0C-4D83-8B2F-857D03B8D92D}" type="presParOf" srcId="{34DB3092-95F0-4CCB-9C24-8C681AFF46A9}" destId="{638B116B-274A-4036-90DC-17337DA160AE}" srcOrd="0" destOrd="0" presId="urn:microsoft.com/office/officeart/2005/8/layout/hierarchy1"/>
    <dgm:cxn modelId="{F43E3A62-6A8A-42BC-A580-0CB9E2EC1F21}" type="presParOf" srcId="{34DB3092-95F0-4CCB-9C24-8C681AFF46A9}" destId="{C6E0FA97-5F91-4D34-90A6-459BB5F75EEC}" srcOrd="1" destOrd="0" presId="urn:microsoft.com/office/officeart/2005/8/layout/hierarchy1"/>
    <dgm:cxn modelId="{2E6BDAA0-0C82-4659-BEA3-D0350F75AD2C}" type="presParOf" srcId="{DFB67C8A-0BD6-4856-8334-8EA720D03AEB}" destId="{23B451AB-1B10-4C5E-A57E-D87776545BD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71639E-B9F8-4623-A6C5-3CA49348A9D6}">
      <dsp:nvSpPr>
        <dsp:cNvPr id="0" name=""/>
        <dsp:cNvSpPr/>
      </dsp:nvSpPr>
      <dsp:spPr>
        <a:xfrm>
          <a:off x="134291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3E769-7050-4D66-BA76-A82E53C90564}">
      <dsp:nvSpPr>
        <dsp:cNvPr id="0" name=""/>
        <dsp:cNvSpPr/>
      </dsp:nvSpPr>
      <dsp:spPr>
        <a:xfrm>
          <a:off x="615713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/>
            <a:t>Как Руси удалось отразить натиск западных завоевателей?</a:t>
          </a:r>
          <a:endParaRPr lang="en-US" sz="4000" kern="1200"/>
        </a:p>
      </dsp:txBody>
      <dsp:txXfrm>
        <a:off x="696297" y="538547"/>
        <a:ext cx="4171627" cy="2590157"/>
      </dsp:txXfrm>
    </dsp:sp>
    <dsp:sp modelId="{F9B9DE38-5072-4BD3-9184-6CF26BDF3805}">
      <dsp:nvSpPr>
        <dsp:cNvPr id="0" name=""/>
        <dsp:cNvSpPr/>
      </dsp:nvSpPr>
      <dsp:spPr>
        <a:xfrm>
          <a:off x="5429930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5B5AB5-7461-4EE1-B5B5-C8359516BC18}">
      <dsp:nvSpPr>
        <dsp:cNvPr id="0" name=""/>
        <dsp:cNvSpPr/>
      </dsp:nvSpPr>
      <dsp:spPr>
        <a:xfrm>
          <a:off x="5911352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/>
            <a:t>Какое это имело значение?</a:t>
          </a:r>
          <a:endParaRPr lang="en-US" sz="4000" kern="1200"/>
        </a:p>
      </dsp:txBody>
      <dsp:txXfrm>
        <a:off x="5991936" y="538547"/>
        <a:ext cx="4171627" cy="2590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CBF72D-4C9B-444C-91D8-115636783172}">
      <dsp:nvSpPr>
        <dsp:cNvPr id="0" name=""/>
        <dsp:cNvSpPr/>
      </dsp:nvSpPr>
      <dsp:spPr>
        <a:xfrm>
          <a:off x="134291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9242F-11C9-4EFC-BB13-A70107545EDD}">
      <dsp:nvSpPr>
        <dsp:cNvPr id="0" name=""/>
        <dsp:cNvSpPr/>
      </dsp:nvSpPr>
      <dsp:spPr>
        <a:xfrm>
          <a:off x="615713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/>
            <a:t>П.20 прочитать, устно ответить на вопросы к п.20</a:t>
          </a:r>
          <a:endParaRPr lang="en-US" sz="4000" kern="1200" dirty="0"/>
        </a:p>
      </dsp:txBody>
      <dsp:txXfrm>
        <a:off x="696297" y="538547"/>
        <a:ext cx="4171627" cy="2590157"/>
      </dsp:txXfrm>
    </dsp:sp>
    <dsp:sp modelId="{638B116B-274A-4036-90DC-17337DA160AE}">
      <dsp:nvSpPr>
        <dsp:cNvPr id="0" name=""/>
        <dsp:cNvSpPr/>
      </dsp:nvSpPr>
      <dsp:spPr>
        <a:xfrm>
          <a:off x="5429930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E0FA97-5F91-4D34-90A6-459BB5F75EEC}">
      <dsp:nvSpPr>
        <dsp:cNvPr id="0" name=""/>
        <dsp:cNvSpPr/>
      </dsp:nvSpPr>
      <dsp:spPr>
        <a:xfrm>
          <a:off x="5911352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Подготовить</a:t>
          </a:r>
          <a:r>
            <a:rPr lang="ru-RU" sz="2800" kern="1200" baseline="0" dirty="0"/>
            <a:t> рассказ об Александре Невском (обязательно включить в рассказ сведения о Невской битве и </a:t>
          </a:r>
          <a:r>
            <a:rPr lang="ru-RU" sz="2800" kern="1200" baseline="0"/>
            <a:t>Ледовом побоище)</a:t>
          </a:r>
          <a:endParaRPr lang="en-US" sz="2800" kern="1200" dirty="0"/>
        </a:p>
      </dsp:txBody>
      <dsp:txXfrm>
        <a:off x="5991936" y="538547"/>
        <a:ext cx="4171627" cy="25901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C781C-682F-4756-9BEE-FC8CD84C6C22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AD2DC-EEEE-438D-BD6F-78378311D9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65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AD2DC-EEEE-438D-BD6F-78378311D9C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58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AD2DC-EEEE-438D-BD6F-78378311D9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69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AD2DC-EEEE-438D-BD6F-78378311D9C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46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AD2DC-EEEE-438D-BD6F-78378311D9C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19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AD2DC-EEEE-438D-BD6F-78378311D9C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91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2D766-1572-4468-834B-B5490B2B8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95AF1C-1A8A-4894-9923-48946B8C02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2509C5-2A13-4E1D-9454-65A0DF0E3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50E12A-F8D9-449F-96BE-EB1A7D87F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54F057-B0F7-4C10-8163-D52F37EF5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531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6B2DF4-A14C-4E03-8BAB-C5E5DCED9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5D948C-2A0F-410D-830A-9C6F3152B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E0E241-D1CA-49C3-AF87-2287F775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0A100B-2F0F-4A43-BCC2-9ACFA2742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47C021-326B-480C-9218-5E859686E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23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52BB420-FD0A-4F04-9B01-2AEEB2BCFB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3D1ECE-AFA5-4C49-98CD-057338A6E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69C81B-9B97-4DE7-8D9E-E5052C655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90E8F9-0A91-4690-A569-188CBEB0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B59630-22B0-4019-9D80-015E389BC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457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F3C063-6E9A-4E14-8286-AC073DEBB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81B149-01D0-41F4-80EC-55181055A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AD134C-8A9D-4FEB-BC31-43BFD9A4A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7D7EB4-8D62-48D0-BCA5-81AAF057C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4D936F-9B6B-4DBB-8486-48C808D3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09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81FE5-7150-4094-ADCF-A9EBEA000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95686B-9103-4EFF-A8C0-39D766785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A01E8A-646C-4509-91D2-606AB7FEC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D594D5-A263-4AE0-AF45-280C2AD10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39B83A-F31A-4B91-93D0-9D9EC9B04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44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DDCC12-2DA1-4D94-A69F-123C659E9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A42A36-8EE5-4834-B2A2-E0AF0F6EA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CD1CEB-7CCF-4979-80BD-B9E73716B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344801-784C-431E-9A0B-5C162518D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28ECBA-B233-47D2-8FAD-1A33E4DC6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009731-5560-422C-B106-89733866B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599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5E2285-244D-4837-950A-0198761F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9CF473-2EE2-4BF9-A332-A57629F6D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785DD6-4ED4-47AF-9F6A-202145359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95C8E01-ACDE-4408-951F-6B707AC245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0A0F72C-D37B-4AB2-9385-AF68A9C30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6CE5EC5-204F-4B8D-B9B8-8CF851F42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7A08C54-D103-45A9-BA6D-4356B349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B5ED64-0A59-4D7E-8FFA-95307EE29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65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FA717E-3180-42D5-B46F-A62EEDC9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3D96CB-CC33-439C-92E9-C88123FC4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1273051-08F0-482E-AE1F-A7D816865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58F2307-6BF3-417B-BDA8-3A0AFB33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8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E6F4EFA-EC67-4D2B-9621-FBCBF2659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0880A3A-C795-42D8-BA95-A9BBE8725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561C4C-ECF0-4C05-8679-5862B73F9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142E08-5C2D-48D0-85E7-2F24F875F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6A23BE-BF87-4F8A-8A89-641067E8E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A406C9-9362-40CC-8D87-241E1CD42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E961BD-02BF-4C8E-ABDC-8149AF314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195915-FAAE-4289-8F73-0BC431D74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744D1D-8E5C-4C1E-AFC2-0A40C2CBB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5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A61E91-62FD-4470-B630-D24926C9B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99D0D56-CAC5-4760-82CB-D0ADC7EA0D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BE6B5C-266E-4956-84CE-05D3735251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8CFDEF-377D-4594-B210-847016021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E3F5A3-C685-49F0-A557-4E3F6E6D9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96A88B-7EDF-4679-9640-97BF0333B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71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A22286-FE78-4CE1-9DBD-B3578D001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6044F3-1331-4744-90B3-02E1378C8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4EDB30-4100-42CE-9AB5-F7AE1FD894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736CF-03A7-4B1F-BDA0-7BF0DE630EC0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EF0F31-87C9-4B1D-9F91-5B3E3DD5E0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EF814F-C4B4-4623-BFAA-3A8B2C2722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C9380-816C-44EE-BC06-F222A58DB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9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histrf.ru/teacher/istoriya-rossii-ix-pervoy-treti-xvi-v/otrazhenie-agressii-s-zapada/videolecture/bitvy-i-srazheniya-ledovoe-poboishche-korotkometrazhka?group=tile&amp;content=videomaterial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D48D9584-D2FD-48CE-9E17-4E250B74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на открытом воздухе, строительство, небо, дере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AB0F008-4AD3-48B7-B9AE-DA6031B145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189" r="2470"/>
          <a:stretch/>
        </p:blipFill>
        <p:spPr>
          <a:xfrm>
            <a:off x="357721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6" name="Рисунок 5" descr="Изображение выглядит как на открытом воздухе, небо, скульптура, памятн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9BBE001-1B26-4583-945E-9C970D68AD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59" r="4" b="4"/>
          <a:stretch/>
        </p:blipFill>
        <p:spPr>
          <a:xfrm>
            <a:off x="7822523" y="3456433"/>
            <a:ext cx="4369477" cy="3401568"/>
          </a:xfrm>
          <a:custGeom>
            <a:avLst/>
            <a:gdLst/>
            <a:ahLst/>
            <a:cxnLst/>
            <a:rect l="l" t="t" r="r" b="b"/>
            <a:pathLst>
              <a:path w="4369477" h="3401568">
                <a:moveTo>
                  <a:pt x="781270" y="0"/>
                </a:moveTo>
                <a:lnTo>
                  <a:pt x="4369477" y="0"/>
                </a:lnTo>
                <a:lnTo>
                  <a:pt x="4369477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7" name="Рисунок 6" descr="Изображение выглядит как небо, статуя, латы, на открытом воздух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E8643EB-CFA0-4DC3-905D-2117CB25E0B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" b="7921"/>
          <a:stretch/>
        </p:blipFill>
        <p:spPr>
          <a:xfrm>
            <a:off x="3630260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27" name="Freeform: Shape 26">
            <a:extLst>
              <a:ext uri="{FF2B5EF4-FFF2-40B4-BE49-F238E27FC236}">
                <a16:creationId xmlns:a16="http://schemas.microsoft.com/office/drawing/2014/main" id="{CA17DEF4-6C5D-41C6-8D93-5C7CFD7AD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2" name="Freeform: Shape 28">
            <a:extLst>
              <a:ext uri="{FF2B5EF4-FFF2-40B4-BE49-F238E27FC236}">
                <a16:creationId xmlns:a16="http://schemas.microsoft.com/office/drawing/2014/main" id="{22BBC5A3-5C8C-4FB9-AEFF-8778D2C98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94A5B-A87D-46DD-8D4F-799702F196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439" y="2727960"/>
            <a:ext cx="3907498" cy="2898648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pPr algn="l"/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«Ордена крестоносцев и борьба с их экспансией на западных границах Руси»</a:t>
            </a:r>
            <a:endParaRPr lang="en-US" sz="4000" b="1" kern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B917E8-D696-4787-96D6-521A9C42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Рисунок 2" descr="Изображение выглядит как одежда, Человеческое лицо, картина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0652CF9-5625-EF2A-4AA5-056F38799EC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-1" b="40134"/>
          <a:stretch/>
        </p:blipFill>
        <p:spPr>
          <a:xfrm>
            <a:off x="7845207" y="10"/>
            <a:ext cx="4346795" cy="3401558"/>
          </a:xfrm>
          <a:custGeom>
            <a:avLst/>
            <a:gdLst/>
            <a:ahLst/>
            <a:cxnLst/>
            <a:rect l="l" t="t" r="r" b="b"/>
            <a:pathLst>
              <a:path w="4346795" h="3401568">
                <a:moveTo>
                  <a:pt x="0" y="0"/>
                </a:moveTo>
                <a:lnTo>
                  <a:pt x="4346795" y="0"/>
                </a:lnTo>
                <a:lnTo>
                  <a:pt x="4346795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39F4C545-E278-42ED-9B78-2EBA46444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47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C930EA2-0C8A-FCA9-5485-0072155C5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37641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Работа с текстом учебника и картой (стр. 22)</a:t>
            </a:r>
            <a:br>
              <a:rPr lang="ru-RU" dirty="0"/>
            </a:br>
            <a:r>
              <a:rPr lang="ru-RU" dirty="0"/>
              <a:t>Выполните задание 5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B3F9AF6-65CF-6055-58F2-047A124D62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7514" t="31319" r="12999" b="29863"/>
          <a:stretch/>
        </p:blipFill>
        <p:spPr>
          <a:xfrm>
            <a:off x="344947" y="2007950"/>
            <a:ext cx="11099288" cy="3487806"/>
          </a:xfrm>
        </p:spPr>
      </p:pic>
    </p:spTree>
    <p:extLst>
      <p:ext uri="{BB962C8B-B14F-4D97-AF65-F5344CB8AC3E}">
        <p14:creationId xmlns:p14="http://schemas.microsoft.com/office/powerpoint/2010/main" val="190182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31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картина, искусство, мультфильм, битв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7A7A13D-DDC2-1953-6AEC-75A28F38F8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5549" t="9493" r="3542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B4F369-DB61-F436-41EB-90C63E968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507" y="2978020"/>
            <a:ext cx="11223003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</a:rPr>
              <a:t>Прочитайте </a:t>
            </a:r>
            <a:r>
              <a:rPr lang="en-US" sz="3100" dirty="0" err="1">
                <a:solidFill>
                  <a:schemeClr val="bg1"/>
                </a:solidFill>
              </a:rPr>
              <a:t>отрывок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из</a:t>
            </a:r>
            <a:r>
              <a:rPr lang="en-US" sz="3100" dirty="0">
                <a:solidFill>
                  <a:schemeClr val="bg1"/>
                </a:solidFill>
              </a:rPr>
              <a:t> «</a:t>
            </a:r>
            <a:r>
              <a:rPr lang="en-US" sz="3100" dirty="0" err="1">
                <a:solidFill>
                  <a:schemeClr val="bg1"/>
                </a:solidFill>
              </a:rPr>
              <a:t>Повести</a:t>
            </a:r>
            <a:r>
              <a:rPr lang="en-US" sz="3100" dirty="0">
                <a:solidFill>
                  <a:schemeClr val="bg1"/>
                </a:solidFill>
              </a:rPr>
              <a:t> о </a:t>
            </a:r>
            <a:r>
              <a:rPr lang="en-US" sz="3100" dirty="0" err="1">
                <a:solidFill>
                  <a:schemeClr val="bg1"/>
                </a:solidFill>
              </a:rPr>
              <a:t>житии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Александра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Невского</a:t>
            </a:r>
            <a:r>
              <a:rPr lang="en-US" sz="3100" dirty="0">
                <a:solidFill>
                  <a:schemeClr val="bg1"/>
                </a:solidFill>
              </a:rPr>
              <a:t>» (стр.26)  и </a:t>
            </a:r>
            <a:r>
              <a:rPr lang="en-US" sz="3100" dirty="0" err="1">
                <a:solidFill>
                  <a:schemeClr val="bg1"/>
                </a:solidFill>
              </a:rPr>
              <a:t>запишите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имена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героев</a:t>
            </a:r>
            <a:r>
              <a:rPr lang="en-US" sz="3100" dirty="0">
                <a:solidFill>
                  <a:schemeClr val="bg1"/>
                </a:solidFill>
              </a:rPr>
              <a:t>, </a:t>
            </a:r>
            <a:r>
              <a:rPr lang="en-US" sz="3100" dirty="0" err="1">
                <a:solidFill>
                  <a:schemeClr val="bg1"/>
                </a:solidFill>
              </a:rPr>
              <a:t>которые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прославились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своими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подвигами</a:t>
            </a:r>
            <a:r>
              <a:rPr lang="en-US" sz="3100" dirty="0">
                <a:solidFill>
                  <a:schemeClr val="bg1"/>
                </a:solidFill>
              </a:rPr>
              <a:t> в </a:t>
            </a:r>
            <a:r>
              <a:rPr lang="en-US" sz="3100" dirty="0" err="1">
                <a:solidFill>
                  <a:schemeClr val="bg1"/>
                </a:solidFill>
              </a:rPr>
              <a:t>Невской</a:t>
            </a:r>
            <a:r>
              <a:rPr lang="en-US" sz="3100" dirty="0">
                <a:solidFill>
                  <a:schemeClr val="bg1"/>
                </a:solidFill>
              </a:rPr>
              <a:t> </a:t>
            </a:r>
            <a:r>
              <a:rPr lang="en-US" sz="3100" dirty="0" err="1">
                <a:solidFill>
                  <a:schemeClr val="bg1"/>
                </a:solidFill>
              </a:rPr>
              <a:t>битве</a:t>
            </a:r>
            <a:r>
              <a:rPr lang="en-US" sz="3100" dirty="0">
                <a:solidFill>
                  <a:schemeClr val="bg1"/>
                </a:solidFill>
              </a:rPr>
              <a:t>.</a:t>
            </a:r>
            <a:br>
              <a:rPr lang="en-US" sz="3100" dirty="0">
                <a:solidFill>
                  <a:schemeClr val="bg1"/>
                </a:solidFill>
              </a:rPr>
            </a:br>
            <a:endParaRPr lang="en-US" sz="3100" dirty="0">
              <a:solidFill>
                <a:schemeClr val="bg1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8DEC07-6303-2594-DD6C-D891B7700C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4553" y="5624945"/>
            <a:ext cx="9078562" cy="5929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chemeClr val="bg1"/>
                </a:solidFill>
              </a:rPr>
              <a:t>Работа</a:t>
            </a:r>
            <a:r>
              <a:rPr lang="en-US" sz="2400" dirty="0">
                <a:solidFill>
                  <a:schemeClr val="bg1"/>
                </a:solidFill>
              </a:rPr>
              <a:t> с </a:t>
            </a:r>
            <a:r>
              <a:rPr lang="en-US" sz="2400" dirty="0" err="1">
                <a:solidFill>
                  <a:schemeClr val="bg1"/>
                </a:solidFill>
              </a:rPr>
              <a:t>текстом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учебника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стр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  <a:r>
              <a:rPr lang="ru-RU" sz="2400">
                <a:solidFill>
                  <a:schemeClr val="bg1"/>
                </a:solidFill>
              </a:rPr>
              <a:t>26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02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B6F40AA-52BB-2D14-4B25-1A52DAAD28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5577" y="800692"/>
            <a:ext cx="5378303" cy="395977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B8651E77-C8CC-9376-43C8-BB4074B145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35226" y="970290"/>
            <a:ext cx="6021757" cy="36205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A8FA79-CD03-5EA1-7634-ED437CC85C62}"/>
              </a:ext>
            </a:extLst>
          </p:cNvPr>
          <p:cNvSpPr txBox="1"/>
          <p:nvPr/>
        </p:nvSpPr>
        <p:spPr>
          <a:xfrm>
            <a:off x="1141221" y="5004446"/>
            <a:ext cx="47940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А. </a:t>
            </a:r>
            <a:r>
              <a:rPr lang="ru-RU" dirty="0" err="1"/>
              <a:t>Кившенко</a:t>
            </a:r>
            <a:r>
              <a:rPr lang="ru-RU" dirty="0"/>
              <a:t> </a:t>
            </a:r>
          </a:p>
          <a:p>
            <a:pPr algn="ctr"/>
            <a:r>
              <a:rPr lang="ru-RU" dirty="0"/>
              <a:t>«Бой Александра Невского с ярлом Биргером»</a:t>
            </a:r>
          </a:p>
          <a:p>
            <a:pPr algn="ctr"/>
            <a:r>
              <a:rPr lang="ru-RU" dirty="0"/>
              <a:t>1888 г.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E5B562-2B3D-D891-D9B6-E5DCD147AC88}"/>
              </a:ext>
            </a:extLst>
          </p:cNvPr>
          <p:cNvSpPr txBox="1"/>
          <p:nvPr/>
        </p:nvSpPr>
        <p:spPr>
          <a:xfrm>
            <a:off x="6925018" y="4881212"/>
            <a:ext cx="4705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Н. Рерих </a:t>
            </a:r>
          </a:p>
          <a:p>
            <a:pPr algn="ctr"/>
            <a:r>
              <a:rPr lang="ru-RU" dirty="0"/>
              <a:t>«Александр Невский поражает ярла Биргера»</a:t>
            </a:r>
          </a:p>
          <a:p>
            <a:pPr algn="ctr"/>
            <a:r>
              <a:rPr lang="ru-RU" dirty="0"/>
              <a:t>1904 г.</a:t>
            </a:r>
          </a:p>
        </p:txBody>
      </p:sp>
    </p:spTree>
    <p:extLst>
      <p:ext uri="{BB962C8B-B14F-4D97-AF65-F5344CB8AC3E}">
        <p14:creationId xmlns:p14="http://schemas.microsoft.com/office/powerpoint/2010/main" val="1966395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5FA2F41-6259-9687-8558-00A4887384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52" r="15081" b="-1"/>
          <a:stretch/>
        </p:blipFill>
        <p:spPr>
          <a:xfrm>
            <a:off x="2522358" y="-147134"/>
            <a:ext cx="966964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A9EEF9-AAF0-ECD7-4128-39CC1C48D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119" y="291558"/>
            <a:ext cx="4724948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 err="1"/>
              <a:t>Ледовое</a:t>
            </a:r>
            <a:r>
              <a:rPr lang="en-US" sz="3700" dirty="0"/>
              <a:t> </a:t>
            </a:r>
            <a:r>
              <a:rPr lang="en-US" sz="3700" dirty="0" err="1"/>
              <a:t>побоище</a:t>
            </a:r>
            <a:r>
              <a:rPr lang="en-US" sz="3700" dirty="0"/>
              <a:t> </a:t>
            </a:r>
            <a:br>
              <a:rPr lang="ru-RU" sz="3700" dirty="0"/>
            </a:br>
            <a:r>
              <a:rPr lang="en-US" sz="3700" dirty="0"/>
              <a:t>5 </a:t>
            </a:r>
            <a:r>
              <a:rPr lang="en-US" sz="3700" dirty="0" err="1"/>
              <a:t>апреля</a:t>
            </a:r>
            <a:r>
              <a:rPr lang="en-US" sz="3700" dirty="0"/>
              <a:t> 1242 </a:t>
            </a:r>
            <a:r>
              <a:rPr lang="en-US" sz="3700" dirty="0" err="1"/>
              <a:t>года</a:t>
            </a:r>
            <a:endParaRPr lang="en-US" sz="37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6C17B9C0-63FC-F806-DA6B-3CB84686E67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rcRect l="20909" t="32098" r="29513" b="6561"/>
          <a:stretch/>
        </p:blipFill>
        <p:spPr>
          <a:xfrm>
            <a:off x="84083" y="2265037"/>
            <a:ext cx="5854262" cy="407425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88A764-8303-8C13-8486-3FDF2B1E17FD}"/>
              </a:ext>
            </a:extLst>
          </p:cNvPr>
          <p:cNvSpPr txBox="1"/>
          <p:nvPr/>
        </p:nvSpPr>
        <p:spPr>
          <a:xfrm>
            <a:off x="6344545" y="6176963"/>
            <a:ext cx="416671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/>
              <a:t>«Ледовое побоище» Худ. В. Маторин</a:t>
            </a:r>
          </a:p>
        </p:txBody>
      </p:sp>
    </p:spTree>
    <p:extLst>
      <p:ext uri="{BB962C8B-B14F-4D97-AF65-F5344CB8AC3E}">
        <p14:creationId xmlns:p14="http://schemas.microsoft.com/office/powerpoint/2010/main" val="3402784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BD752-4B39-DAC7-97F1-B114E36B4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7290" y="304581"/>
            <a:ext cx="10515600" cy="1325563"/>
          </a:xfrm>
        </p:spPr>
        <p:txBody>
          <a:bodyPr/>
          <a:lstStyle/>
          <a:p>
            <a:r>
              <a:rPr lang="ru-RU" dirty="0"/>
              <a:t>Ледовое побоище 5 апреля 1242 года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31C7CC-20BA-FBBB-0CEC-D8B909BBD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8545" y="5909113"/>
            <a:ext cx="11128351" cy="644306"/>
          </a:xfrm>
        </p:spPr>
        <p:txBody>
          <a:bodyPr/>
          <a:lstStyle/>
          <a:p>
            <a:r>
              <a:rPr lang="en-US" sz="1200" dirty="0">
                <a:hlinkClick r:id="rId2"/>
              </a:rPr>
              <a:t>https://histrf.ru/teacher/istoriya-rossii-ix-pervoy-treti-xvi-v/otrazhenie-agressii-s-zapada/videolecture/bitvy-i-srazheniya-ledovoe-poboishche-korotkometrazhka?group=tile&amp;content=videomaterial</a:t>
            </a:r>
            <a:endParaRPr lang="ru-RU" sz="1200" dirty="0"/>
          </a:p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8E3217B-E52C-D8AC-7F1C-6C79C32AF18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9226" t="24742" r="25946" b="33067"/>
          <a:stretch/>
        </p:blipFill>
        <p:spPr>
          <a:xfrm>
            <a:off x="1437290" y="1502977"/>
            <a:ext cx="8368862" cy="4430573"/>
          </a:xfrm>
        </p:spPr>
      </p:pic>
    </p:spTree>
    <p:extLst>
      <p:ext uri="{BB962C8B-B14F-4D97-AF65-F5344CB8AC3E}">
        <p14:creationId xmlns:p14="http://schemas.microsoft.com/office/powerpoint/2010/main" val="4042324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 descr="Изображение выглядит как текст, карта, атлас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B554B9F-EAFD-F536-DF35-B5B614F290C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4317" b="476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41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97A0C87-6FF8-50A6-9D68-E2D49C9E307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32157" r="28154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1B772DFD-C8C1-E613-DF17-AE9839A61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80397" y="710864"/>
            <a:ext cx="5970328" cy="5717627"/>
          </a:xfrm>
        </p:spPr>
        <p:txBody>
          <a:bodyPr vert="horz" lIns="91440" tIns="45720" rIns="91440" bIns="45720" numCol="2" rtlCol="0">
            <a:normAutofit/>
          </a:bodyPr>
          <a:lstStyle/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Подняв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мечи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из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русской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стали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Нагнув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копейные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древки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Из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леса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с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криком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вылетали</a:t>
            </a:r>
            <a:endParaRPr lang="en-US" sz="1600" dirty="0">
              <a:latin typeface="Times New Roman" panose="02020603050405020304" pitchFamily="18" charset="0"/>
              <a:ea typeface="ADLaM Display" panose="02010000000000000000" pitchFamily="2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Новогородские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полки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По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льду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летели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с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лязгом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 с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громом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мохнатым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гривам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наклонясь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И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первым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на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коне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огромном</a:t>
            </a:r>
            <a:endParaRPr lang="en-US" sz="1600" dirty="0">
              <a:latin typeface="Times New Roman" panose="02020603050405020304" pitchFamily="18" charset="0"/>
              <a:ea typeface="ADLaM Display" panose="02010000000000000000" pitchFamily="2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немецкий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строй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врубился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князь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И,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отступая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перед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князем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Бросая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копья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щиты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коней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валились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немцы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наземь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Воздев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железные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персты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Гнедые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кони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горячились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Из-под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копыт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вздымали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прах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Тела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по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снегу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волочились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Завязнув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в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узких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стременах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Стоял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суровый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беспорядок</a:t>
            </a:r>
            <a:endParaRPr lang="en-US" sz="1600" dirty="0">
              <a:latin typeface="Times New Roman" panose="02020603050405020304" pitchFamily="18" charset="0"/>
              <a:ea typeface="ADLaM Display" panose="02010000000000000000" pitchFamily="2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Железа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крови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воды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На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месте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рыцарских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отрядов</a:t>
            </a:r>
            <a:endParaRPr lang="en-US" sz="1600" dirty="0">
              <a:latin typeface="Times New Roman" panose="02020603050405020304" pitchFamily="18" charset="0"/>
              <a:ea typeface="ADLaM Display" panose="02010000000000000000" pitchFamily="2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Легли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кровавые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следы</a:t>
            </a:r>
            <a:r>
              <a:rPr lang="en-US" sz="1600" dirty="0">
                <a:latin typeface="Times New Roman" panose="02020603050405020304" pitchFamily="18" charset="0"/>
                <a:ea typeface="ADLaM Display" panose="02010000000000000000" pitchFamily="2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ADLaM Display" panose="02010000000000000000" pitchFamily="2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>
                <a:ea typeface="ADLaM Display" panose="02010000000000000000" pitchFamily="2" charset="0"/>
                <a:cs typeface="ADLaM Display" panose="02010000000000000000" pitchFamily="2" charset="0"/>
              </a:rPr>
              <a:t>К. Симонов </a:t>
            </a:r>
          </a:p>
          <a:p>
            <a:pPr marL="0" indent="0" algn="ctr">
              <a:buNone/>
            </a:pPr>
            <a:r>
              <a:rPr lang="ru-RU" sz="1800" dirty="0">
                <a:ea typeface="ADLaM Display" panose="02010000000000000000" pitchFamily="2" charset="0"/>
                <a:cs typeface="ADLaM Display" panose="02010000000000000000" pitchFamily="2" charset="0"/>
              </a:rPr>
              <a:t>Поэма «Ледовое побоище»</a:t>
            </a:r>
          </a:p>
          <a:p>
            <a:pPr marL="0" indent="0" algn="ctr">
              <a:buNone/>
            </a:pPr>
            <a:r>
              <a:rPr lang="ru-RU" sz="1600" dirty="0"/>
              <a:t>1938 год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87703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лошадь, кобыла, Узда, жеребец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D8BC957-F7C1-8654-1A0D-2C66AA76BA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CEEAFA-37B8-4930-A2FB-E6A32DE23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Кадр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из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фильма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«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Александр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Невский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» (1938 г.)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реж.С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Эйзенштейн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587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Объект 9" descr="Изображение выглядит как лошадь, картина, люди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305AFD0-4048-CC79-E54A-6CB6700304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8403" t="11548" r="-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B912B3E-8A50-5726-001A-9C18F192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044" y="3091928"/>
            <a:ext cx="10763397" cy="238760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Как</a:t>
            </a:r>
            <a:r>
              <a:rPr lang="en-US" sz="2800" dirty="0">
                <a:solidFill>
                  <a:schemeClr val="bg1"/>
                </a:solidFill>
              </a:rPr>
              <a:t> в </a:t>
            </a:r>
            <a:r>
              <a:rPr lang="en-US" sz="2800" dirty="0" err="1">
                <a:solidFill>
                  <a:schemeClr val="bg1"/>
                </a:solidFill>
              </a:rPr>
              <a:t>битвах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на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Неве</a:t>
            </a:r>
            <a:r>
              <a:rPr lang="en-US" sz="2800" dirty="0">
                <a:solidFill>
                  <a:schemeClr val="bg1"/>
                </a:solidFill>
              </a:rPr>
              <a:t> и </a:t>
            </a:r>
            <a:r>
              <a:rPr lang="en-US" sz="2800" dirty="0" err="1">
                <a:solidFill>
                  <a:schemeClr val="bg1"/>
                </a:solidFill>
              </a:rPr>
              <a:t>Чудском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озере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проявился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полководческий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талант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Александра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Невского</a:t>
            </a:r>
            <a:r>
              <a:rPr lang="en-US" sz="2800" dirty="0">
                <a:solidFill>
                  <a:schemeClr val="bg1"/>
                </a:solidFill>
              </a:rPr>
              <a:t>?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В чём состояло историческое значение побед русских воинов над шведскими и немецкими рыцарями?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B1D516-DEFB-8B05-2E7C-F94C59D62C01}"/>
              </a:ext>
            </a:extLst>
          </p:cNvPr>
          <p:cNvSpPr txBox="1"/>
          <p:nvPr/>
        </p:nvSpPr>
        <p:spPr>
          <a:xfrm>
            <a:off x="404553" y="5624945"/>
            <a:ext cx="9078562" cy="592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0" lang="en-US" sz="1700" b="0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«Въезд Александра Невского в Псков после Ледового побоища». Худ. Владимир Серов, 1945 г.</a:t>
            </a:r>
            <a:endParaRPr lang="en-US" sz="17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81112-27D5-58E9-0EC0-F05682799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575" y="315077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dirty="0" err="1"/>
              <a:t>Орден</a:t>
            </a:r>
            <a:r>
              <a:rPr lang="en-US" sz="3800" dirty="0"/>
              <a:t> </a:t>
            </a:r>
            <a:r>
              <a:rPr lang="en-US" sz="3800" dirty="0" err="1"/>
              <a:t>Александра</a:t>
            </a:r>
            <a:r>
              <a:rPr lang="en-US" sz="3800" dirty="0"/>
              <a:t> </a:t>
            </a:r>
            <a:r>
              <a:rPr lang="en-US" sz="3800" dirty="0" err="1"/>
              <a:t>Невского</a:t>
            </a:r>
            <a:r>
              <a:rPr lang="en-US" sz="3800" dirty="0"/>
              <a:t> </a:t>
            </a:r>
            <a:r>
              <a:rPr lang="en-US" sz="3800" dirty="0" err="1"/>
              <a:t>учрежден</a:t>
            </a:r>
            <a:r>
              <a:rPr lang="en-US" sz="3800" dirty="0"/>
              <a:t> в СССР в 1942 </a:t>
            </a:r>
            <a:r>
              <a:rPr lang="en-US" sz="3800" dirty="0" err="1"/>
              <a:t>году</a:t>
            </a:r>
            <a:endParaRPr lang="en-US" sz="3800" dirty="0"/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74CAD2F6-AA73-DD6C-ACEC-3292CC901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7350" y="2904625"/>
            <a:ext cx="4243589" cy="3320668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/>
              <a:t>Как вы думаете, почему</a:t>
            </a:r>
            <a:r>
              <a:rPr lang="ru-RU" sz="2400" dirty="0"/>
              <a:t> </a:t>
            </a:r>
            <a:r>
              <a:rPr lang="ru-RU" sz="3200" dirty="0"/>
              <a:t>в самый тяжёлый для нашего народа период Великой Отечественной войны был учреждён орден Александра Невского?</a:t>
            </a:r>
            <a:endParaRPr lang="en-US" sz="3200" dirty="0"/>
          </a:p>
        </p:txBody>
      </p:sp>
      <p:pic>
        <p:nvPicPr>
          <p:cNvPr id="4" name="Объект 3" descr="Изображение выглядит как эмблема, нашивка, символ, герб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A73EEAB-1AD0-5DAC-6A9D-7CDFC3AFD5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83" r="22497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7734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E6315C4-99BE-4665-B5CD-5FAC36D0B3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073" b="21557"/>
          <a:stretch/>
        </p:blipFill>
        <p:spPr>
          <a:xfrm>
            <a:off x="0" y="0"/>
            <a:ext cx="9669642" cy="6857990"/>
          </a:xfrm>
          <a:prstGeom prst="rect">
            <a:avLst/>
          </a:prstGeom>
        </p:spPr>
      </p:pic>
      <p:sp>
        <p:nvSpPr>
          <p:cNvPr id="27" name="Rectangle 1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EE74672-63EA-0CE2-6A1A-B3FD5A5CD9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862" t="33114" r="1552" b="30421"/>
          <a:stretch/>
        </p:blipFill>
        <p:spPr>
          <a:xfrm>
            <a:off x="4482834" y="4357230"/>
            <a:ext cx="7630512" cy="250077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DCEF7BE-1E3C-B0C2-5EB3-E41C914A28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7408" y="133369"/>
            <a:ext cx="4747451" cy="4117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015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19B2D-2510-156D-57D4-ECDE6C339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1695" y="5232742"/>
            <a:ext cx="10640754" cy="7758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800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18 </a:t>
            </a:r>
            <a:r>
              <a:rPr lang="en-US" sz="4800" kern="120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апреля</a:t>
            </a:r>
            <a:r>
              <a:rPr lang="en-US" sz="4800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  - </a:t>
            </a:r>
            <a:r>
              <a:rPr lang="en-US" sz="4800" kern="120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день</a:t>
            </a:r>
            <a:r>
              <a:rPr lang="en-US" sz="4800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800" kern="120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воинской</a:t>
            </a:r>
            <a:r>
              <a:rPr lang="en-US" sz="4800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800" kern="120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славы</a:t>
            </a:r>
            <a:r>
              <a:rPr lang="en-US" sz="4800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800" kern="120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России</a:t>
            </a:r>
            <a:endParaRPr lang="en-US" sz="4800" kern="12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7" name="Group 25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Объект 4" descr="Изображение выглядит как картина, битва, Жестокость, искус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774815B-497A-4724-D874-0D07B6EBC9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11751" r="-1" b="2483"/>
          <a:stretch/>
        </p:blipFill>
        <p:spPr>
          <a:xfrm>
            <a:off x="524930" y="604274"/>
            <a:ext cx="10576082" cy="403641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9798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A71B22-3854-DD79-1515-B5896DCFF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3C210E6-A35A-4F68-8D60-801A019C7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на открытом воздухе, строительство, небо, дере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D3413C2-F5C0-23B9-CC59-85A88197A6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189" r="2470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6" name="Рисунок 5" descr="Изображение выглядит как на открытом воздухе, небо, скульптура, памятн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6C50F9D-C62C-A1CF-B6D2-5398351209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714" r="2" b="2"/>
          <a:stretch/>
        </p:blipFill>
        <p:spPr>
          <a:xfrm>
            <a:off x="7381690" y="3456433"/>
            <a:ext cx="4810310" cy="340156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7" name="Рисунок 6" descr="Изображение выглядит как небо, статуя, латы, на открытом воздух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B6220B3-2D2E-1CFB-6212-22D36010BD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" b="7921"/>
          <a:stretch/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AC0D06B0-F19C-459E-B221-A34B506FB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345B26DA-1C6B-4C66-81C9-9C1877FC2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DE6C44-43F8-4DE4-AB81-66853FFE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05840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Рисунок 2" descr="Изображение выглядит как одежда, Человеческое лицо, картина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EE6BF64-59E8-CAE5-9504-5BB857074E5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887" r="1" b="44761"/>
          <a:stretch/>
        </p:blipFill>
        <p:spPr>
          <a:xfrm>
            <a:off x="7404372" y="10"/>
            <a:ext cx="4787628" cy="3401558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7859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1CB11-03C2-70D4-CA7C-59783B898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Практическая работа: заполните «профиль» Александра Невского (работа в парах)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D68288F-810A-A171-7E28-612FF2CE3E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9674" t="22536" r="23370" b="8382"/>
          <a:stretch/>
        </p:blipFill>
        <p:spPr>
          <a:xfrm>
            <a:off x="3237185" y="1566042"/>
            <a:ext cx="5023945" cy="5282532"/>
          </a:xfrm>
        </p:spPr>
      </p:pic>
    </p:spTree>
    <p:extLst>
      <p:ext uri="{BB962C8B-B14F-4D97-AF65-F5344CB8AC3E}">
        <p14:creationId xmlns:p14="http://schemas.microsoft.com/office/powerpoint/2010/main" val="1523866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0B9CD5-3E69-D1B7-5B3A-9ED3B0967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ru-RU" sz="4800"/>
              <a:t>Домашнее задание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07D938D1-5C75-DF1C-B1D7-3B050D7FEB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070220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960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40CB4D-075F-8040-0CF6-5058D15D8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ru-RU" sz="4800"/>
              <a:t>Цель урока: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AAF817D7-F7CF-A1DC-8CC6-C32A668761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6746178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9543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47B83E1-D46F-1EBB-6D59-83FB33BDAC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133" r="5002"/>
          <a:stretch/>
        </p:blipFill>
        <p:spPr>
          <a:xfrm>
            <a:off x="7364078" y="-18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8D1B98-99CB-8841-8D79-BEC92A8619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123" r="37143"/>
          <a:stretch/>
        </p:blipFill>
        <p:spPr>
          <a:xfrm>
            <a:off x="3194173" y="1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5A2F104-FDE3-72D3-CB09-E9CDD9EA5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166" y="681036"/>
            <a:ext cx="280450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Работа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с 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текстом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учебника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стр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20 </a:t>
            </a:r>
            <a:b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задания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2-3 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рабочем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листе</a:t>
            </a:r>
            <a:endParaRPr lang="en-US" sz="2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4B08DD-9053-DDCD-F680-280ABBF4E5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055" y="2258171"/>
            <a:ext cx="3568669" cy="391879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3200" b="1" dirty="0" err="1">
                <a:solidFill>
                  <a:srgbClr val="0070C0"/>
                </a:solidFill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Походы</a:t>
            </a:r>
            <a:r>
              <a:rPr lang="en-US" sz="3200" b="1" dirty="0">
                <a:solidFill>
                  <a:srgbClr val="0070C0"/>
                </a:solidFill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крестоносцев</a:t>
            </a:r>
            <a:endParaRPr lang="en-US" sz="3200" b="1" dirty="0">
              <a:solidFill>
                <a:srgbClr val="0070C0"/>
              </a:solidFill>
              <a:latin typeface="ADLaM Display" panose="020F0502020204030204" pitchFamily="2" charset="0"/>
              <a:ea typeface="ADLaM Display" panose="020F0502020204030204" pitchFamily="2" charset="0"/>
              <a:cs typeface="ADLaM Display" panose="020F0502020204030204" pitchFamily="2" charset="0"/>
            </a:endParaRPr>
          </a:p>
          <a:p>
            <a:r>
              <a:rPr lang="en-US" sz="3200" dirty="0" err="1"/>
              <a:t>Составьте</a:t>
            </a:r>
            <a:r>
              <a:rPr lang="en-US" sz="3200" dirty="0"/>
              <a:t> </a:t>
            </a:r>
            <a:r>
              <a:rPr lang="en-US" sz="3200" dirty="0" err="1"/>
              <a:t>схему</a:t>
            </a:r>
            <a:r>
              <a:rPr lang="en-US" sz="3200" dirty="0"/>
              <a:t>, </a:t>
            </a:r>
            <a:r>
              <a:rPr lang="en-US" sz="3200" dirty="0" err="1"/>
              <a:t>показав</a:t>
            </a:r>
            <a:r>
              <a:rPr lang="en-US" sz="3200" dirty="0"/>
              <a:t> </a:t>
            </a:r>
            <a:r>
              <a:rPr lang="en-US" sz="3200" dirty="0" err="1"/>
              <a:t>процесс</a:t>
            </a:r>
            <a:r>
              <a:rPr lang="en-US" sz="3200" dirty="0"/>
              <a:t> </a:t>
            </a:r>
            <a:r>
              <a:rPr lang="en-US" sz="3200" dirty="0" err="1"/>
              <a:t>образования</a:t>
            </a:r>
            <a:r>
              <a:rPr lang="en-US" sz="3200" dirty="0"/>
              <a:t> и </a:t>
            </a:r>
            <a:r>
              <a:rPr lang="en-US" sz="3200" dirty="0" err="1"/>
              <a:t>объединения</a:t>
            </a:r>
            <a:r>
              <a:rPr lang="en-US" sz="3200" dirty="0"/>
              <a:t> </a:t>
            </a:r>
            <a:r>
              <a:rPr lang="en-US" sz="3200" dirty="0" err="1"/>
              <a:t>орденов</a:t>
            </a:r>
            <a:r>
              <a:rPr lang="en-US" sz="3200" dirty="0"/>
              <a:t> </a:t>
            </a:r>
            <a:r>
              <a:rPr lang="en-US" sz="3200" dirty="0" err="1"/>
              <a:t>крестоносцев</a:t>
            </a:r>
            <a:r>
              <a:rPr lang="en-US" sz="3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734C48-C593-EAA3-5ACD-1F002AEF67A3}"/>
              </a:ext>
            </a:extLst>
          </p:cNvPr>
          <p:cNvSpPr txBox="1"/>
          <p:nvPr/>
        </p:nvSpPr>
        <p:spPr>
          <a:xfrm>
            <a:off x="4025869" y="5586884"/>
            <a:ext cx="798191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/>
              <a:t>Какие цели преследовали крестоносцы в отношении Руси?</a:t>
            </a:r>
          </a:p>
        </p:txBody>
      </p:sp>
    </p:spTree>
    <p:extLst>
      <p:ext uri="{BB962C8B-B14F-4D97-AF65-F5344CB8AC3E}">
        <p14:creationId xmlns:p14="http://schemas.microsoft.com/office/powerpoint/2010/main" val="864899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ED994F-F9C7-458E-87C2-C804A5512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2966" y="281995"/>
            <a:ext cx="8746067" cy="1325563"/>
          </a:xfrm>
        </p:spPr>
        <p:txBody>
          <a:bodyPr/>
          <a:lstStyle/>
          <a:p>
            <a:r>
              <a:rPr lang="ru-RU" dirty="0"/>
              <a:t>Работа с текстом учебника стр. 20 </a:t>
            </a:r>
            <a:br>
              <a:rPr lang="ru-RU" dirty="0"/>
            </a:br>
            <a:r>
              <a:rPr lang="ru-RU" dirty="0"/>
              <a:t>задания 2-3 на рабочем листе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D9A8032-4861-53ED-88AC-E71069196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0436" t="34855" r="26630" b="18769"/>
          <a:stretch/>
        </p:blipFill>
        <p:spPr>
          <a:xfrm>
            <a:off x="1910546" y="1607558"/>
            <a:ext cx="8040415" cy="4885317"/>
          </a:xfrm>
        </p:spPr>
      </p:pic>
    </p:spTree>
    <p:extLst>
      <p:ext uri="{BB962C8B-B14F-4D97-AF65-F5344CB8AC3E}">
        <p14:creationId xmlns:p14="http://schemas.microsoft.com/office/powerpoint/2010/main" val="3552212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420CF-510F-9555-D104-0BF8DAE32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5844" y="365124"/>
            <a:ext cx="8633178" cy="1325563"/>
          </a:xfrm>
        </p:spPr>
        <p:txBody>
          <a:bodyPr/>
          <a:lstStyle/>
          <a:p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Князь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Александр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Невский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</a:t>
            </a:r>
            <a:br>
              <a:rPr kumimoji="0" lang="ru-RU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портрет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исторического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деятеля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7CA2754-1FFE-51F4-6363-CE3A620D620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3783" t="29647" r="15365" b="29073"/>
          <a:stretch/>
        </p:blipFill>
        <p:spPr>
          <a:xfrm>
            <a:off x="688253" y="1690687"/>
            <a:ext cx="11076521" cy="4226637"/>
          </a:xfrm>
        </p:spPr>
      </p:pic>
    </p:spTree>
    <p:extLst>
      <p:ext uri="{BB962C8B-B14F-4D97-AF65-F5344CB8AC3E}">
        <p14:creationId xmlns:p14="http://schemas.microsoft.com/office/powerpoint/2010/main" val="52395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FCD44DE-2400-52D4-959A-EBFF10D55963}"/>
              </a:ext>
            </a:extLst>
          </p:cNvPr>
          <p:cNvSpPr txBox="1"/>
          <p:nvPr/>
        </p:nvSpPr>
        <p:spPr>
          <a:xfrm>
            <a:off x="6927051" y="5188182"/>
            <a:ext cx="4128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«Александр Невский» худ. Ю. Пантюхин</a:t>
            </a:r>
          </a:p>
          <a:p>
            <a:pPr algn="ctr"/>
            <a:r>
              <a:rPr lang="ru-RU" dirty="0"/>
              <a:t>2003 год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FC22E3C2-6AC7-0C68-8C63-357224F80D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05732" y="307808"/>
            <a:ext cx="3100031" cy="6014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77C7623-741D-D296-A237-4A03EDA0DE72}"/>
              </a:ext>
            </a:extLst>
          </p:cNvPr>
          <p:cNvSpPr txBox="1"/>
          <p:nvPr/>
        </p:nvSpPr>
        <p:spPr>
          <a:xfrm>
            <a:off x="1413246" y="5903861"/>
            <a:ext cx="370781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«Александр Невский» худ. П. Корин</a:t>
            </a:r>
          </a:p>
          <a:p>
            <a:pPr algn="ctr"/>
            <a:r>
              <a:rPr lang="ru-RU" dirty="0"/>
              <a:t> 1942-1943 гг.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3532FA2-142F-88BA-7EFB-59F5F82A67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886337" y="937990"/>
            <a:ext cx="5599226" cy="413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5655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C44AF53-E693-5137-CDA9-081FB8B2A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1" y="601744"/>
            <a:ext cx="6781800" cy="133869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dirty="0"/>
              <a:t>Князь </a:t>
            </a:r>
            <a:r>
              <a:rPr lang="en-US" sz="3700" dirty="0" err="1"/>
              <a:t>Александр</a:t>
            </a:r>
            <a:r>
              <a:rPr lang="en-US" sz="3700" dirty="0"/>
              <a:t> </a:t>
            </a:r>
            <a:r>
              <a:rPr lang="en-US" sz="3700" dirty="0" err="1"/>
              <a:t>Невский</a:t>
            </a:r>
            <a:r>
              <a:rPr lang="en-US" sz="3700" dirty="0"/>
              <a:t>: </a:t>
            </a:r>
            <a:r>
              <a:rPr lang="en-US" sz="3700" dirty="0" err="1"/>
              <a:t>портрет</a:t>
            </a:r>
            <a:r>
              <a:rPr lang="en-US" sz="3700" dirty="0"/>
              <a:t> </a:t>
            </a:r>
            <a:r>
              <a:rPr lang="en-US" sz="3700" dirty="0" err="1"/>
              <a:t>исторического</a:t>
            </a:r>
            <a:r>
              <a:rPr lang="en-US" sz="3700" dirty="0"/>
              <a:t> </a:t>
            </a:r>
            <a:r>
              <a:rPr lang="en-US" sz="3700" dirty="0" err="1"/>
              <a:t>деятеля</a:t>
            </a:r>
            <a:endParaRPr lang="en-US" sz="37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6DEE2E3-0716-6F9F-97EB-0519D9CCD0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5850" r="2" b="2827"/>
          <a:stretch/>
        </p:blipFill>
        <p:spPr>
          <a:xfrm>
            <a:off x="817261" y="10"/>
            <a:ext cx="3754739" cy="6857990"/>
          </a:xfrm>
          <a:custGeom>
            <a:avLst/>
            <a:gdLst/>
            <a:ahLst/>
            <a:cxnLst/>
            <a:rect l="l" t="t" r="r" b="b"/>
            <a:pathLst>
              <a:path w="3754759" h="6858000">
                <a:moveTo>
                  <a:pt x="0" y="0"/>
                </a:moveTo>
                <a:lnTo>
                  <a:pt x="3405358" y="0"/>
                </a:lnTo>
                <a:lnTo>
                  <a:pt x="3406298" y="5103"/>
                </a:lnTo>
                <a:cubicBezTo>
                  <a:pt x="3408705" y="9272"/>
                  <a:pt x="3410993" y="13534"/>
                  <a:pt x="3408744" y="22806"/>
                </a:cubicBezTo>
                <a:cubicBezTo>
                  <a:pt x="3398212" y="18869"/>
                  <a:pt x="3412504" y="58782"/>
                  <a:pt x="3403554" y="60481"/>
                </a:cubicBezTo>
                <a:cubicBezTo>
                  <a:pt x="3417198" y="75379"/>
                  <a:pt x="3401704" y="83956"/>
                  <a:pt x="3406685" y="104437"/>
                </a:cubicBezTo>
                <a:cubicBezTo>
                  <a:pt x="3412035" y="113935"/>
                  <a:pt x="3413215" y="120918"/>
                  <a:pt x="3408439" y="130745"/>
                </a:cubicBezTo>
                <a:cubicBezTo>
                  <a:pt x="3434362" y="174436"/>
                  <a:pt x="3410826" y="157826"/>
                  <a:pt x="3422002" y="199353"/>
                </a:cubicBezTo>
                <a:cubicBezTo>
                  <a:pt x="3433366" y="235046"/>
                  <a:pt x="3441595" y="275734"/>
                  <a:pt x="3466217" y="309590"/>
                </a:cubicBezTo>
                <a:cubicBezTo>
                  <a:pt x="3473022" y="315692"/>
                  <a:pt x="3476249" y="331335"/>
                  <a:pt x="3473425" y="344525"/>
                </a:cubicBezTo>
                <a:cubicBezTo>
                  <a:pt x="3472938" y="346792"/>
                  <a:pt x="3472286" y="348904"/>
                  <a:pt x="3471491" y="350788"/>
                </a:cubicBezTo>
                <a:cubicBezTo>
                  <a:pt x="3476473" y="380853"/>
                  <a:pt x="3497528" y="490678"/>
                  <a:pt x="3503314" y="524915"/>
                </a:cubicBezTo>
                <a:cubicBezTo>
                  <a:pt x="3495110" y="528110"/>
                  <a:pt x="3511009" y="544789"/>
                  <a:pt x="3506208" y="556205"/>
                </a:cubicBezTo>
                <a:cubicBezTo>
                  <a:pt x="3501906" y="564424"/>
                  <a:pt x="3505727" y="571402"/>
                  <a:pt x="3506503" y="579730"/>
                </a:cubicBezTo>
                <a:cubicBezTo>
                  <a:pt x="3503352" y="590904"/>
                  <a:pt x="3511763" y="626437"/>
                  <a:pt x="3516997" y="635552"/>
                </a:cubicBezTo>
                <a:cubicBezTo>
                  <a:pt x="3534688" y="657082"/>
                  <a:pt x="3524838" y="708447"/>
                  <a:pt x="3538464" y="726388"/>
                </a:cubicBezTo>
                <a:cubicBezTo>
                  <a:pt x="3540659" y="733032"/>
                  <a:pt x="3541735" y="739585"/>
                  <a:pt x="3542115" y="746049"/>
                </a:cubicBezTo>
                <a:lnTo>
                  <a:pt x="3541598" y="764218"/>
                </a:lnTo>
                <a:lnTo>
                  <a:pt x="3538294" y="769538"/>
                </a:lnTo>
                <a:lnTo>
                  <a:pt x="3539714" y="780556"/>
                </a:lnTo>
                <a:lnTo>
                  <a:pt x="3539328" y="783752"/>
                </a:lnTo>
                <a:cubicBezTo>
                  <a:pt x="3538575" y="789859"/>
                  <a:pt x="3537953" y="795880"/>
                  <a:pt x="3537882" y="801812"/>
                </a:cubicBezTo>
                <a:cubicBezTo>
                  <a:pt x="3555332" y="793164"/>
                  <a:pt x="3540143" y="850853"/>
                  <a:pt x="3553763" y="833773"/>
                </a:cubicBezTo>
                <a:cubicBezTo>
                  <a:pt x="3556400" y="864868"/>
                  <a:pt x="3568671" y="840452"/>
                  <a:pt x="3557696" y="878520"/>
                </a:cubicBezTo>
                <a:cubicBezTo>
                  <a:pt x="3574636" y="926170"/>
                  <a:pt x="3572932" y="1002669"/>
                  <a:pt x="3596902" y="1039468"/>
                </a:cubicBezTo>
                <a:cubicBezTo>
                  <a:pt x="3588227" y="1035176"/>
                  <a:pt x="3582669" y="1055878"/>
                  <a:pt x="3587550" y="1069793"/>
                </a:cubicBezTo>
                <a:cubicBezTo>
                  <a:pt x="3553603" y="1054905"/>
                  <a:pt x="3620138" y="1124159"/>
                  <a:pt x="3598129" y="1137690"/>
                </a:cubicBezTo>
                <a:cubicBezTo>
                  <a:pt x="3619154" y="1137277"/>
                  <a:pt x="3657845" y="1198819"/>
                  <a:pt x="3642072" y="1229443"/>
                </a:cubicBezTo>
                <a:cubicBezTo>
                  <a:pt x="3648492" y="1274612"/>
                  <a:pt x="3667414" y="1305895"/>
                  <a:pt x="3662799" y="1353804"/>
                </a:cubicBezTo>
                <a:cubicBezTo>
                  <a:pt x="3665680" y="1355144"/>
                  <a:pt x="3668149" y="1357448"/>
                  <a:pt x="3670319" y="1360420"/>
                </a:cubicBezTo>
                <a:lnTo>
                  <a:pt x="3675717" y="1370453"/>
                </a:lnTo>
                <a:lnTo>
                  <a:pt x="3675458" y="1372456"/>
                </a:lnTo>
                <a:cubicBezTo>
                  <a:pt x="3675775" y="1380261"/>
                  <a:pt x="3677154" y="1384198"/>
                  <a:pt x="3678998" y="1386422"/>
                </a:cubicBezTo>
                <a:lnTo>
                  <a:pt x="3681613" y="1387932"/>
                </a:lnTo>
                <a:lnTo>
                  <a:pt x="3684619" y="1397028"/>
                </a:lnTo>
                <a:lnTo>
                  <a:pt x="3692094" y="1413643"/>
                </a:lnTo>
                <a:lnTo>
                  <a:pt x="3692036" y="1417975"/>
                </a:lnTo>
                <a:lnTo>
                  <a:pt x="3701043" y="1444940"/>
                </a:lnTo>
                <a:lnTo>
                  <a:pt x="3700474" y="1445893"/>
                </a:lnTo>
                <a:cubicBezTo>
                  <a:pt x="3699407" y="1448641"/>
                  <a:pt x="3699006" y="1451835"/>
                  <a:pt x="3699990" y="1456030"/>
                </a:cubicBezTo>
                <a:cubicBezTo>
                  <a:pt x="3688343" y="1458099"/>
                  <a:pt x="3696713" y="1461887"/>
                  <a:pt x="3700642" y="1474079"/>
                </a:cubicBezTo>
                <a:cubicBezTo>
                  <a:pt x="3683431" y="1480016"/>
                  <a:pt x="3700716" y="1509516"/>
                  <a:pt x="3693587" y="1522890"/>
                </a:cubicBezTo>
                <a:cubicBezTo>
                  <a:pt x="3696861" y="1531716"/>
                  <a:pt x="3700010" y="1541157"/>
                  <a:pt x="3702900" y="1551068"/>
                </a:cubicBezTo>
                <a:lnTo>
                  <a:pt x="3708038" y="1631578"/>
                </a:lnTo>
                <a:lnTo>
                  <a:pt x="3698097" y="1716642"/>
                </a:lnTo>
                <a:cubicBezTo>
                  <a:pt x="3699314" y="1747867"/>
                  <a:pt x="3695412" y="1775147"/>
                  <a:pt x="3700384" y="1801382"/>
                </a:cubicBezTo>
                <a:cubicBezTo>
                  <a:pt x="3696845" y="1812311"/>
                  <a:pt x="3695699" y="1822504"/>
                  <a:pt x="3702257" y="1832013"/>
                </a:cubicBezTo>
                <a:cubicBezTo>
                  <a:pt x="3701651" y="1861238"/>
                  <a:pt x="3693313" y="1868713"/>
                  <a:pt x="3700986" y="1886838"/>
                </a:cubicBezTo>
                <a:cubicBezTo>
                  <a:pt x="3687741" y="1903887"/>
                  <a:pt x="3693148" y="1904594"/>
                  <a:pt x="3697545" y="1912087"/>
                </a:cubicBezTo>
                <a:lnTo>
                  <a:pt x="3697885" y="1913171"/>
                </a:lnTo>
                <a:lnTo>
                  <a:pt x="3695987" y="1915505"/>
                </a:lnTo>
                <a:lnTo>
                  <a:pt x="3695284" y="1920179"/>
                </a:lnTo>
                <a:lnTo>
                  <a:pt x="3696499" y="1932787"/>
                </a:lnTo>
                <a:lnTo>
                  <a:pt x="3697473" y="1937503"/>
                </a:lnTo>
                <a:cubicBezTo>
                  <a:pt x="3697953" y="1940760"/>
                  <a:pt x="3698023" y="1942937"/>
                  <a:pt x="3697799" y="1944457"/>
                </a:cubicBezTo>
                <a:lnTo>
                  <a:pt x="3697642" y="1944638"/>
                </a:lnTo>
                <a:lnTo>
                  <a:pt x="3698268" y="1951136"/>
                </a:lnTo>
                <a:cubicBezTo>
                  <a:pt x="3699704" y="1962083"/>
                  <a:pt x="3701457" y="1972719"/>
                  <a:pt x="3703418" y="1982828"/>
                </a:cubicBezTo>
                <a:cubicBezTo>
                  <a:pt x="3694620" y="1991887"/>
                  <a:pt x="3707345" y="2028973"/>
                  <a:pt x="3689767" y="2025705"/>
                </a:cubicBezTo>
                <a:cubicBezTo>
                  <a:pt x="3691896" y="2039367"/>
                  <a:pt x="3699517" y="2047321"/>
                  <a:pt x="3687894" y="2043252"/>
                </a:cubicBezTo>
                <a:cubicBezTo>
                  <a:pt x="3688268" y="2047766"/>
                  <a:pt x="3687435" y="2050599"/>
                  <a:pt x="3686015" y="2052668"/>
                </a:cubicBezTo>
                <a:lnTo>
                  <a:pt x="3685329" y="2053280"/>
                </a:lnTo>
                <a:lnTo>
                  <a:pt x="3690348" y="2083660"/>
                </a:lnTo>
                <a:lnTo>
                  <a:pt x="3689688" y="2087758"/>
                </a:lnTo>
                <a:lnTo>
                  <a:pt x="3694656" y="2107476"/>
                </a:lnTo>
                <a:lnTo>
                  <a:pt x="3696317" y="2117709"/>
                </a:lnTo>
                <a:lnTo>
                  <a:pt x="3698652" y="2120508"/>
                </a:lnTo>
                <a:cubicBezTo>
                  <a:pt x="3700138" y="2123582"/>
                  <a:pt x="3700933" y="2128051"/>
                  <a:pt x="3700157" y="2135655"/>
                </a:cubicBezTo>
                <a:lnTo>
                  <a:pt x="3699626" y="2137431"/>
                </a:lnTo>
                <a:lnTo>
                  <a:pt x="3703486" y="2149795"/>
                </a:lnTo>
                <a:cubicBezTo>
                  <a:pt x="3705184" y="2153754"/>
                  <a:pt x="3707268" y="2157232"/>
                  <a:pt x="3709885" y="2160002"/>
                </a:cubicBezTo>
                <a:cubicBezTo>
                  <a:pt x="3698737" y="2203287"/>
                  <a:pt x="3712805" y="2242927"/>
                  <a:pt x="3712777" y="2289319"/>
                </a:cubicBezTo>
                <a:cubicBezTo>
                  <a:pt x="3693169" y="2310331"/>
                  <a:pt x="3722276" y="2389074"/>
                  <a:pt x="3742794" y="2399589"/>
                </a:cubicBezTo>
                <a:cubicBezTo>
                  <a:pt x="3725319" y="2400703"/>
                  <a:pt x="3751962" y="2457534"/>
                  <a:pt x="3753311" y="2472464"/>
                </a:cubicBezTo>
                <a:cubicBezTo>
                  <a:pt x="3753760" y="2477441"/>
                  <a:pt x="3751399" y="2477762"/>
                  <a:pt x="3743656" y="2469811"/>
                </a:cubicBezTo>
                <a:cubicBezTo>
                  <a:pt x="3746474" y="2485608"/>
                  <a:pt x="3738186" y="2502460"/>
                  <a:pt x="3730339" y="2493869"/>
                </a:cubicBezTo>
                <a:cubicBezTo>
                  <a:pt x="3748556" y="2541387"/>
                  <a:pt x="3736267" y="2613433"/>
                  <a:pt x="3746134" y="2667651"/>
                </a:cubicBezTo>
                <a:cubicBezTo>
                  <a:pt x="3730160" y="2698252"/>
                  <a:pt x="3745496" y="2681337"/>
                  <a:pt x="3743743" y="2712354"/>
                </a:cubicBezTo>
                <a:cubicBezTo>
                  <a:pt x="3759373" y="2703131"/>
                  <a:pt x="3736572" y="2750256"/>
                  <a:pt x="3754759" y="2751060"/>
                </a:cubicBezTo>
                <a:cubicBezTo>
                  <a:pt x="3753864" y="2756679"/>
                  <a:pt x="3752424" y="2762098"/>
                  <a:pt x="3750841" y="2767527"/>
                </a:cubicBezTo>
                <a:lnTo>
                  <a:pt x="3750021" y="2770377"/>
                </a:lnTo>
                <a:lnTo>
                  <a:pt x="3749874" y="2781617"/>
                </a:lnTo>
                <a:lnTo>
                  <a:pt x="3745916" y="2784975"/>
                </a:lnTo>
                <a:lnTo>
                  <a:pt x="3742888" y="2802030"/>
                </a:lnTo>
                <a:cubicBezTo>
                  <a:pt x="3742360" y="2808388"/>
                  <a:pt x="3742498" y="2815196"/>
                  <a:pt x="3743710" y="2822667"/>
                </a:cubicBezTo>
                <a:cubicBezTo>
                  <a:pt x="3751787" y="2840797"/>
                  <a:pt x="3744398" y="2870002"/>
                  <a:pt x="3746201" y="2896003"/>
                </a:cubicBezTo>
                <a:lnTo>
                  <a:pt x="3749006" y="2907846"/>
                </a:lnTo>
                <a:lnTo>
                  <a:pt x="3747206" y="2947037"/>
                </a:lnTo>
                <a:cubicBezTo>
                  <a:pt x="3747030" y="2958176"/>
                  <a:pt x="3747214" y="2969719"/>
                  <a:pt x="3748070" y="2981841"/>
                </a:cubicBezTo>
                <a:lnTo>
                  <a:pt x="3750937" y="3004278"/>
                </a:lnTo>
                <a:lnTo>
                  <a:pt x="3749761" y="3010254"/>
                </a:lnTo>
                <a:cubicBezTo>
                  <a:pt x="3750425" y="3020530"/>
                  <a:pt x="3756245" y="3033889"/>
                  <a:pt x="3749923" y="3032983"/>
                </a:cubicBezTo>
                <a:lnTo>
                  <a:pt x="3752658" y="3044429"/>
                </a:lnTo>
                <a:lnTo>
                  <a:pt x="3748217" y="3056076"/>
                </a:lnTo>
                <a:cubicBezTo>
                  <a:pt x="3747117" y="3057381"/>
                  <a:pt x="3745928" y="3058381"/>
                  <a:pt x="3744691" y="3059042"/>
                </a:cubicBezTo>
                <a:lnTo>
                  <a:pt x="3747123" y="3075102"/>
                </a:lnTo>
                <a:lnTo>
                  <a:pt x="3744190" y="3088509"/>
                </a:lnTo>
                <a:lnTo>
                  <a:pt x="3747093" y="3099930"/>
                </a:lnTo>
                <a:lnTo>
                  <a:pt x="3746799" y="3104743"/>
                </a:lnTo>
                <a:lnTo>
                  <a:pt x="3745610" y="3116729"/>
                </a:lnTo>
                <a:cubicBezTo>
                  <a:pt x="3744666" y="3122891"/>
                  <a:pt x="3743503" y="3129792"/>
                  <a:pt x="3742676" y="3137453"/>
                </a:cubicBezTo>
                <a:lnTo>
                  <a:pt x="3742441" y="3143884"/>
                </a:lnTo>
                <a:lnTo>
                  <a:pt x="3737104" y="3158122"/>
                </a:lnTo>
                <a:cubicBezTo>
                  <a:pt x="3733050" y="3168490"/>
                  <a:pt x="3730374" y="3176626"/>
                  <a:pt x="3733275" y="3185367"/>
                </a:cubicBezTo>
                <a:cubicBezTo>
                  <a:pt x="3728135" y="3200760"/>
                  <a:pt x="3712176" y="3212117"/>
                  <a:pt x="3717639" y="3233769"/>
                </a:cubicBezTo>
                <a:cubicBezTo>
                  <a:pt x="3709851" y="3227497"/>
                  <a:pt x="3717920" y="3258095"/>
                  <a:pt x="3710433" y="3262123"/>
                </a:cubicBezTo>
                <a:cubicBezTo>
                  <a:pt x="3704342" y="3264110"/>
                  <a:pt x="3705370" y="3273856"/>
                  <a:pt x="3703458" y="3281408"/>
                </a:cubicBezTo>
                <a:cubicBezTo>
                  <a:pt x="3697412" y="3287020"/>
                  <a:pt x="3693483" y="3324746"/>
                  <a:pt x="3695027" y="3337739"/>
                </a:cubicBezTo>
                <a:cubicBezTo>
                  <a:pt x="3703095" y="3374177"/>
                  <a:pt x="3679154" y="3404974"/>
                  <a:pt x="3684951" y="3434139"/>
                </a:cubicBezTo>
                <a:cubicBezTo>
                  <a:pt x="3684732" y="3441861"/>
                  <a:pt x="3683615" y="3448308"/>
                  <a:pt x="3681946" y="3453928"/>
                </a:cubicBezTo>
                <a:lnTo>
                  <a:pt x="3675939" y="3468021"/>
                </a:lnTo>
                <a:cubicBezTo>
                  <a:pt x="3674480" y="3468264"/>
                  <a:pt x="3673022" y="3468506"/>
                  <a:pt x="3671563" y="3468748"/>
                </a:cubicBezTo>
                <a:lnTo>
                  <a:pt x="3669360" y="3479164"/>
                </a:lnTo>
                <a:lnTo>
                  <a:pt x="3668060" y="3481325"/>
                </a:lnTo>
                <a:cubicBezTo>
                  <a:pt x="3665560" y="3485437"/>
                  <a:pt x="3663197" y="3489622"/>
                  <a:pt x="3661315" y="3494328"/>
                </a:cubicBezTo>
                <a:cubicBezTo>
                  <a:pt x="3678446" y="3506175"/>
                  <a:pt x="3648136" y="3536311"/>
                  <a:pt x="3664679" y="3537226"/>
                </a:cubicBezTo>
                <a:cubicBezTo>
                  <a:pt x="3657322" y="3565147"/>
                  <a:pt x="3674997" y="3558694"/>
                  <a:pt x="3654205" y="3577551"/>
                </a:cubicBezTo>
                <a:cubicBezTo>
                  <a:pt x="3653633" y="3634248"/>
                  <a:pt x="3628736" y="3694092"/>
                  <a:pt x="3637325" y="3749618"/>
                </a:cubicBezTo>
                <a:cubicBezTo>
                  <a:pt x="3631446" y="3736800"/>
                  <a:pt x="3620480" y="3747498"/>
                  <a:pt x="3620258" y="3763981"/>
                </a:cubicBezTo>
                <a:cubicBezTo>
                  <a:pt x="3596667" y="3715365"/>
                  <a:pt x="3630603" y="3842969"/>
                  <a:pt x="3608193" y="3830141"/>
                </a:cubicBezTo>
                <a:cubicBezTo>
                  <a:pt x="3625759" y="3852486"/>
                  <a:pt x="3638965" y="3943841"/>
                  <a:pt x="3616479" y="3951521"/>
                </a:cubicBezTo>
                <a:cubicBezTo>
                  <a:pt x="3607940" y="3994867"/>
                  <a:pt x="3614033" y="4040502"/>
                  <a:pt x="3595498" y="4074157"/>
                </a:cubicBezTo>
                <a:cubicBezTo>
                  <a:pt x="3597477" y="4078342"/>
                  <a:pt x="3598819" y="4082864"/>
                  <a:pt x="3599706" y="4087599"/>
                </a:cubicBezTo>
                <a:lnTo>
                  <a:pt x="3601103" y="4101515"/>
                </a:lnTo>
                <a:lnTo>
                  <a:pt x="3600274" y="4102849"/>
                </a:lnTo>
                <a:cubicBezTo>
                  <a:pt x="3598143" y="4109482"/>
                  <a:pt x="3598077" y="4114144"/>
                  <a:pt x="3598925" y="4117926"/>
                </a:cubicBezTo>
                <a:lnTo>
                  <a:pt x="3600630" y="4121966"/>
                </a:lnTo>
                <a:lnTo>
                  <a:pt x="3600331" y="4132543"/>
                </a:lnTo>
                <a:lnTo>
                  <a:pt x="3601432" y="4154003"/>
                </a:lnTo>
                <a:lnTo>
                  <a:pt x="3600054" y="4157433"/>
                </a:lnTo>
                <a:lnTo>
                  <a:pt x="3599248" y="4188888"/>
                </a:lnTo>
                <a:cubicBezTo>
                  <a:pt x="3598993" y="4188940"/>
                  <a:pt x="3598738" y="4188992"/>
                  <a:pt x="3598484" y="4189044"/>
                </a:cubicBezTo>
                <a:cubicBezTo>
                  <a:pt x="3596754" y="4190111"/>
                  <a:pt x="3595443" y="4192250"/>
                  <a:pt x="3594971" y="4196698"/>
                </a:cubicBezTo>
                <a:cubicBezTo>
                  <a:pt x="3584674" y="4185805"/>
                  <a:pt x="3590455" y="4197885"/>
                  <a:pt x="3589971" y="4211958"/>
                </a:cubicBezTo>
                <a:cubicBezTo>
                  <a:pt x="3573870" y="4198179"/>
                  <a:pt x="3579156" y="4240607"/>
                  <a:pt x="3569135" y="4243705"/>
                </a:cubicBezTo>
                <a:cubicBezTo>
                  <a:pt x="3569142" y="4254351"/>
                  <a:pt x="3568856" y="4265362"/>
                  <a:pt x="3568210" y="4276468"/>
                </a:cubicBezTo>
                <a:lnTo>
                  <a:pt x="3567613" y="4282925"/>
                </a:lnTo>
                <a:cubicBezTo>
                  <a:pt x="3567553" y="4282949"/>
                  <a:pt x="3567492" y="4282974"/>
                  <a:pt x="3567432" y="4282999"/>
                </a:cubicBezTo>
                <a:cubicBezTo>
                  <a:pt x="3566940" y="4284280"/>
                  <a:pt x="3566607" y="4286359"/>
                  <a:pt x="3566464" y="4289697"/>
                </a:cubicBezTo>
                <a:lnTo>
                  <a:pt x="3566526" y="4294698"/>
                </a:lnTo>
                <a:lnTo>
                  <a:pt x="3565367" y="4307225"/>
                </a:lnTo>
                <a:lnTo>
                  <a:pt x="3563841" y="4311164"/>
                </a:lnTo>
                <a:lnTo>
                  <a:pt x="3561610" y="4312189"/>
                </a:lnTo>
                <a:lnTo>
                  <a:pt x="3561734" y="4313408"/>
                </a:lnTo>
                <a:cubicBezTo>
                  <a:pt x="3564537" y="4323096"/>
                  <a:pt x="3569544" y="4327053"/>
                  <a:pt x="3553832" y="4334910"/>
                </a:cubicBezTo>
                <a:cubicBezTo>
                  <a:pt x="3557797" y="4356533"/>
                  <a:pt x="3548502" y="4358433"/>
                  <a:pt x="3542564" y="4385380"/>
                </a:cubicBezTo>
                <a:cubicBezTo>
                  <a:pt x="3547050" y="4398267"/>
                  <a:pt x="3544091" y="4407098"/>
                  <a:pt x="3538724" y="4415150"/>
                </a:cubicBezTo>
                <a:cubicBezTo>
                  <a:pt x="3538633" y="4442707"/>
                  <a:pt x="3529920" y="4465824"/>
                  <a:pt x="3525348" y="4495753"/>
                </a:cubicBezTo>
                <a:cubicBezTo>
                  <a:pt x="3529387" y="4530212"/>
                  <a:pt x="3514579" y="4543935"/>
                  <a:pt x="3509749" y="4575934"/>
                </a:cubicBezTo>
                <a:cubicBezTo>
                  <a:pt x="3519579" y="4606914"/>
                  <a:pt x="3496418" y="4596497"/>
                  <a:pt x="3489779" y="4611927"/>
                </a:cubicBezTo>
                <a:lnTo>
                  <a:pt x="3488856" y="4616508"/>
                </a:lnTo>
                <a:lnTo>
                  <a:pt x="3489486" y="4629163"/>
                </a:lnTo>
                <a:lnTo>
                  <a:pt x="3490242" y="4633947"/>
                </a:lnTo>
                <a:cubicBezTo>
                  <a:pt x="3490570" y="4637233"/>
                  <a:pt x="3490539" y="4639406"/>
                  <a:pt x="3490244" y="4640894"/>
                </a:cubicBezTo>
                <a:lnTo>
                  <a:pt x="3490078" y="4641059"/>
                </a:lnTo>
                <a:lnTo>
                  <a:pt x="3490403" y="4647582"/>
                </a:lnTo>
                <a:cubicBezTo>
                  <a:pt x="3491330" y="4658608"/>
                  <a:pt x="3492590" y="4669354"/>
                  <a:pt x="3494082" y="4679601"/>
                </a:cubicBezTo>
                <a:cubicBezTo>
                  <a:pt x="3484854" y="4687754"/>
                  <a:pt x="3495864" y="4725869"/>
                  <a:pt x="3478421" y="4720918"/>
                </a:cubicBezTo>
                <a:cubicBezTo>
                  <a:pt x="3479918" y="4734712"/>
                  <a:pt x="3487176" y="4743359"/>
                  <a:pt x="3475730" y="4738188"/>
                </a:cubicBezTo>
                <a:cubicBezTo>
                  <a:pt x="3475894" y="4742712"/>
                  <a:pt x="3474928" y="4745450"/>
                  <a:pt x="3473409" y="4747368"/>
                </a:cubicBezTo>
                <a:lnTo>
                  <a:pt x="3472696" y="4747913"/>
                </a:lnTo>
                <a:lnTo>
                  <a:pt x="3476304" y="4778609"/>
                </a:lnTo>
                <a:lnTo>
                  <a:pt x="3475454" y="4782623"/>
                </a:lnTo>
                <a:lnTo>
                  <a:pt x="3479507" y="4802712"/>
                </a:lnTo>
                <a:lnTo>
                  <a:pt x="3480695" y="4813049"/>
                </a:lnTo>
                <a:lnTo>
                  <a:pt x="3482902" y="4816057"/>
                </a:lnTo>
                <a:cubicBezTo>
                  <a:pt x="3484247" y="4819259"/>
                  <a:pt x="3484834" y="4823783"/>
                  <a:pt x="3483703" y="4831270"/>
                </a:cubicBezTo>
                <a:lnTo>
                  <a:pt x="3483090" y="4832984"/>
                </a:lnTo>
                <a:lnTo>
                  <a:pt x="3486378" y="4845654"/>
                </a:lnTo>
                <a:cubicBezTo>
                  <a:pt x="3487893" y="4849755"/>
                  <a:pt x="3489817" y="4853416"/>
                  <a:pt x="3492309" y="4856425"/>
                </a:cubicBezTo>
                <a:cubicBezTo>
                  <a:pt x="3479133" y="4898390"/>
                  <a:pt x="3491371" y="4939174"/>
                  <a:pt x="3489182" y="4985308"/>
                </a:cubicBezTo>
                <a:cubicBezTo>
                  <a:pt x="3492413" y="5037202"/>
                  <a:pt x="3496839" y="5073159"/>
                  <a:pt x="3498182" y="5107346"/>
                </a:cubicBezTo>
                <a:cubicBezTo>
                  <a:pt x="3500266" y="5123329"/>
                  <a:pt x="3506680" y="5240376"/>
                  <a:pt x="3499225" y="5231073"/>
                </a:cubicBezTo>
                <a:cubicBezTo>
                  <a:pt x="3515247" y="5280090"/>
                  <a:pt x="3497607" y="5309911"/>
                  <a:pt x="3504960" y="5364785"/>
                </a:cubicBezTo>
                <a:cubicBezTo>
                  <a:pt x="3487546" y="5393671"/>
                  <a:pt x="3503686" y="5378336"/>
                  <a:pt x="3500486" y="5409009"/>
                </a:cubicBezTo>
                <a:cubicBezTo>
                  <a:pt x="3516561" y="5401350"/>
                  <a:pt x="3491544" y="5446009"/>
                  <a:pt x="3509710" y="5448570"/>
                </a:cubicBezTo>
                <a:cubicBezTo>
                  <a:pt x="3508555" y="5454072"/>
                  <a:pt x="3506859" y="5459319"/>
                  <a:pt x="3505022" y="5464568"/>
                </a:cubicBezTo>
                <a:lnTo>
                  <a:pt x="3504070" y="5467320"/>
                </a:lnTo>
                <a:lnTo>
                  <a:pt x="3503399" y="5478483"/>
                </a:lnTo>
                <a:lnTo>
                  <a:pt x="3499281" y="5481443"/>
                </a:lnTo>
                <a:lnTo>
                  <a:pt x="3499047" y="5616712"/>
                </a:lnTo>
                <a:cubicBezTo>
                  <a:pt x="3502347" y="5628424"/>
                  <a:pt x="3503819" y="5666768"/>
                  <a:pt x="3498775" y="5675291"/>
                </a:cubicBezTo>
                <a:cubicBezTo>
                  <a:pt x="3497984" y="5683547"/>
                  <a:pt x="3500335" y="5692400"/>
                  <a:pt x="3494739" y="5697458"/>
                </a:cubicBezTo>
                <a:cubicBezTo>
                  <a:pt x="3492180" y="5715432"/>
                  <a:pt x="3486290" y="5756597"/>
                  <a:pt x="3483423" y="5783137"/>
                </a:cubicBezTo>
                <a:cubicBezTo>
                  <a:pt x="3491452" y="5796973"/>
                  <a:pt x="3477643" y="5819988"/>
                  <a:pt x="3477532" y="5856699"/>
                </a:cubicBezTo>
                <a:cubicBezTo>
                  <a:pt x="3486776" y="5871818"/>
                  <a:pt x="3477340" y="5881447"/>
                  <a:pt x="3490032" y="5910638"/>
                </a:cubicBezTo>
                <a:cubicBezTo>
                  <a:pt x="3488930" y="5911913"/>
                  <a:pt x="3487924" y="5913488"/>
                  <a:pt x="3487046" y="5915313"/>
                </a:cubicBezTo>
                <a:cubicBezTo>
                  <a:pt x="3481941" y="5925917"/>
                  <a:pt x="3482137" y="5942505"/>
                  <a:pt x="3487484" y="5952365"/>
                </a:cubicBezTo>
                <a:cubicBezTo>
                  <a:pt x="3504666" y="5999029"/>
                  <a:pt x="3505019" y="6042078"/>
                  <a:pt x="3509266" y="6082373"/>
                </a:cubicBezTo>
                <a:cubicBezTo>
                  <a:pt x="3512265" y="6128005"/>
                  <a:pt x="3492950" y="6098121"/>
                  <a:pt x="3509564" y="6154771"/>
                </a:cubicBezTo>
                <a:cubicBezTo>
                  <a:pt x="3503223" y="6161045"/>
                  <a:pt x="3503062" y="6168289"/>
                  <a:pt x="3506404" y="6180433"/>
                </a:cubicBezTo>
                <a:cubicBezTo>
                  <a:pt x="3507378" y="6202614"/>
                  <a:pt x="3491084" y="6201180"/>
                  <a:pt x="3501312" y="6223427"/>
                </a:cubicBezTo>
                <a:cubicBezTo>
                  <a:pt x="3492497" y="6219559"/>
                  <a:pt x="3498753" y="6265580"/>
                  <a:pt x="3489469" y="6255476"/>
                </a:cubicBezTo>
                <a:cubicBezTo>
                  <a:pt x="3481791" y="6270065"/>
                  <a:pt x="3495037" y="6276996"/>
                  <a:pt x="3488398" y="6291462"/>
                </a:cubicBezTo>
                <a:cubicBezTo>
                  <a:pt x="3487099" y="6307679"/>
                  <a:pt x="3497555" y="6282019"/>
                  <a:pt x="3498547" y="6299935"/>
                </a:cubicBezTo>
                <a:cubicBezTo>
                  <a:pt x="3498173" y="6321676"/>
                  <a:pt x="3514193" y="6321381"/>
                  <a:pt x="3494028" y="6338390"/>
                </a:cubicBezTo>
                <a:lnTo>
                  <a:pt x="3486030" y="6396716"/>
                </a:lnTo>
                <a:cubicBezTo>
                  <a:pt x="3491309" y="6409668"/>
                  <a:pt x="3488928" y="6420134"/>
                  <a:pt x="3484103" y="6430386"/>
                </a:cubicBezTo>
                <a:cubicBezTo>
                  <a:pt x="3485763" y="6460632"/>
                  <a:pt x="3478568" y="6488285"/>
                  <a:pt x="3475922" y="6522318"/>
                </a:cubicBezTo>
                <a:cubicBezTo>
                  <a:pt x="3482128" y="6559051"/>
                  <a:pt x="3468277" y="6578006"/>
                  <a:pt x="3465506" y="6614374"/>
                </a:cubicBezTo>
                <a:cubicBezTo>
                  <a:pt x="3478925" y="6650248"/>
                  <a:pt x="3446064" y="6638174"/>
                  <a:pt x="3446789" y="6668768"/>
                </a:cubicBezTo>
                <a:cubicBezTo>
                  <a:pt x="3458869" y="6718505"/>
                  <a:pt x="3435878" y="6667592"/>
                  <a:pt x="3439582" y="6744454"/>
                </a:cubicBezTo>
                <a:cubicBezTo>
                  <a:pt x="3441631" y="6748797"/>
                  <a:pt x="3439393" y="6758101"/>
                  <a:pt x="3436538" y="6757102"/>
                </a:cubicBezTo>
                <a:cubicBezTo>
                  <a:pt x="3437461" y="6773941"/>
                  <a:pt x="3420846" y="6822488"/>
                  <a:pt x="3424061" y="6846522"/>
                </a:cubicBezTo>
                <a:lnTo>
                  <a:pt x="3423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06B571F2-BAD6-1039-630D-235476A5A4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1" y="2201958"/>
            <a:ext cx="6781800" cy="39007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 err="1"/>
              <a:t>Годы</a:t>
            </a:r>
            <a:r>
              <a:rPr lang="en-US" sz="2000" dirty="0"/>
              <a:t> </a:t>
            </a:r>
            <a:r>
              <a:rPr lang="en-US" sz="2000" dirty="0" err="1"/>
              <a:t>жизни</a:t>
            </a:r>
            <a:r>
              <a:rPr lang="en-US" sz="2000" dirty="0"/>
              <a:t> _________________</a:t>
            </a:r>
            <a:r>
              <a:rPr lang="ru-RU" sz="2000" dirty="0"/>
              <a:t>___________________</a:t>
            </a:r>
            <a:endParaRPr lang="en-US" sz="2000" dirty="0"/>
          </a:p>
          <a:p>
            <a:r>
              <a:rPr lang="en-US" sz="2000" dirty="0" err="1"/>
              <a:t>Сын</a:t>
            </a:r>
            <a:r>
              <a:rPr lang="en-US" sz="2000" dirty="0"/>
              <a:t> </a:t>
            </a:r>
            <a:r>
              <a:rPr lang="en-US" sz="2000" dirty="0" err="1"/>
              <a:t>князя</a:t>
            </a:r>
            <a:r>
              <a:rPr lang="en-US" sz="2000" dirty="0"/>
              <a:t> ___________________</a:t>
            </a:r>
            <a:r>
              <a:rPr lang="ru-RU" sz="2000" dirty="0"/>
              <a:t>__________________</a:t>
            </a:r>
            <a:endParaRPr lang="en-US" sz="2000" dirty="0"/>
          </a:p>
          <a:p>
            <a:r>
              <a:rPr lang="en-US" sz="2000" dirty="0" err="1"/>
              <a:t>Стал</a:t>
            </a:r>
            <a:r>
              <a:rPr lang="en-US" sz="2000" dirty="0"/>
              <a:t> </a:t>
            </a:r>
            <a:r>
              <a:rPr lang="en-US" sz="2000" dirty="0" err="1"/>
              <a:t>новгородским</a:t>
            </a:r>
            <a:r>
              <a:rPr lang="en-US" sz="2000" dirty="0"/>
              <a:t> </a:t>
            </a:r>
            <a:r>
              <a:rPr lang="en-US" sz="2000" dirty="0" err="1"/>
              <a:t>князем</a:t>
            </a:r>
            <a:r>
              <a:rPr lang="en-US" sz="2000" dirty="0"/>
              <a:t> в ______ </a:t>
            </a:r>
            <a:r>
              <a:rPr lang="ru-RU" sz="2000" dirty="0"/>
              <a:t>________</a:t>
            </a:r>
            <a:r>
              <a:rPr lang="en-US" sz="2000" dirty="0" err="1"/>
              <a:t>году</a:t>
            </a:r>
            <a:endParaRPr lang="en-US" sz="2000" dirty="0"/>
          </a:p>
          <a:p>
            <a:r>
              <a:rPr lang="en-US" sz="2000" dirty="0" err="1"/>
              <a:t>Военные</a:t>
            </a:r>
            <a:r>
              <a:rPr lang="en-US" sz="2000" dirty="0"/>
              <a:t> </a:t>
            </a:r>
            <a:r>
              <a:rPr lang="en-US" sz="2000" dirty="0" err="1"/>
              <a:t>победы</a:t>
            </a:r>
            <a:r>
              <a:rPr lang="en-US" sz="2000" dirty="0"/>
              <a:t>____________</a:t>
            </a:r>
            <a:r>
              <a:rPr lang="ru-RU" sz="2000" dirty="0"/>
              <a:t>____________________</a:t>
            </a:r>
            <a:endParaRPr lang="en-US" sz="2000" dirty="0"/>
          </a:p>
          <a:p>
            <a:r>
              <a:rPr lang="en-US" sz="2000" dirty="0"/>
              <a:t>_______________________________________________</a:t>
            </a:r>
          </a:p>
          <a:p>
            <a:r>
              <a:rPr lang="en-US" sz="2000" dirty="0" err="1"/>
              <a:t>Похоронен</a:t>
            </a:r>
            <a:r>
              <a:rPr lang="en-US" sz="2000" dirty="0"/>
              <a:t> в _________________</a:t>
            </a:r>
            <a:r>
              <a:rPr lang="ru-RU" sz="2000" dirty="0"/>
              <a:t>___________________</a:t>
            </a:r>
            <a:endParaRPr lang="en-US" sz="2000" dirty="0"/>
          </a:p>
          <a:p>
            <a:r>
              <a:rPr lang="en-US" sz="2000" dirty="0"/>
              <a:t>____________________________</a:t>
            </a:r>
            <a:r>
              <a:rPr lang="ru-RU" sz="2000" dirty="0"/>
              <a:t>____________________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9423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38468727-63BE-4191-B4A6-C30C82C0E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2AF4D-267A-446F-E6FF-BE05497D7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524" y="517347"/>
            <a:ext cx="2381250" cy="21018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Невская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битва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15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июля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1240 </a:t>
            </a:r>
            <a:r>
              <a:rPr lang="en-US" sz="3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года</a:t>
            </a:r>
            <a:endParaRPr 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D355BB6-1BB8-4828-B246-CFB31742D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3483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A52A9B9-B2B3-46F0-9D53-0EFF9905B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245238" y="1452646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4037B1-5FA3-58B3-1AE4-F8B6C13CC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37" r="2" b="4241"/>
          <a:stretch/>
        </p:blipFill>
        <p:spPr>
          <a:xfrm>
            <a:off x="20" y="2959630"/>
            <a:ext cx="6400781" cy="3898370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1B6AC88C-E6A3-6EC9-1404-27A74721DD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13513" r="-2" b="4751"/>
          <a:stretch/>
        </p:blipFill>
        <p:spPr>
          <a:xfrm>
            <a:off x="6591299" y="0"/>
            <a:ext cx="5600701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A4DB57-14F6-3C89-46D3-78ABF7CFDD8B}"/>
              </a:ext>
            </a:extLst>
          </p:cNvPr>
          <p:cNvSpPr txBox="1"/>
          <p:nvPr/>
        </p:nvSpPr>
        <p:spPr>
          <a:xfrm>
            <a:off x="7043895" y="5835759"/>
            <a:ext cx="4619089" cy="84226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700" dirty="0" err="1"/>
              <a:t>Новгородский</a:t>
            </a:r>
            <a:r>
              <a:rPr lang="en-US" sz="1700" dirty="0"/>
              <a:t> </a:t>
            </a:r>
            <a:r>
              <a:rPr lang="en-US" sz="1700" dirty="0" err="1"/>
              <a:t>воин</a:t>
            </a:r>
            <a:endParaRPr lang="en-US" sz="1700" dirty="0"/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700" dirty="0" err="1"/>
              <a:t>Из</a:t>
            </a:r>
            <a:r>
              <a:rPr lang="en-US" sz="1700" dirty="0"/>
              <a:t> </a:t>
            </a:r>
            <a:r>
              <a:rPr lang="en-US" sz="1700" dirty="0" err="1"/>
              <a:t>экспозиции</a:t>
            </a:r>
            <a:r>
              <a:rPr lang="en-US" sz="1700" dirty="0"/>
              <a:t> </a:t>
            </a:r>
            <a:r>
              <a:rPr lang="en-US" sz="1700" dirty="0" err="1"/>
              <a:t>Новгородского</a:t>
            </a:r>
            <a:r>
              <a:rPr lang="en-US" sz="1700" dirty="0"/>
              <a:t> </a:t>
            </a:r>
            <a:r>
              <a:rPr lang="en-US" sz="1700" dirty="0" err="1"/>
              <a:t>кремля</a:t>
            </a:r>
            <a:endParaRPr lang="en-US" sz="17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FF03E7-9B95-568F-196C-E48D9174F4F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9058"/>
          <a:stretch/>
        </p:blipFill>
        <p:spPr>
          <a:xfrm>
            <a:off x="4126721" y="88720"/>
            <a:ext cx="2464578" cy="2782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BD936C-3B6B-B453-C4DD-403EAD41DF14}"/>
              </a:ext>
            </a:extLst>
          </p:cNvPr>
          <p:cNvSpPr/>
          <p:nvPr/>
        </p:nvSpPr>
        <p:spPr>
          <a:xfrm>
            <a:off x="3780532" y="2278766"/>
            <a:ext cx="2873829" cy="6808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Памятник Ярлу Биргеру в Стокгольме</a:t>
            </a:r>
          </a:p>
        </p:txBody>
      </p:sp>
    </p:spTree>
    <p:extLst>
      <p:ext uri="{BB962C8B-B14F-4D97-AF65-F5344CB8AC3E}">
        <p14:creationId xmlns:p14="http://schemas.microsoft.com/office/powerpoint/2010/main" val="22679567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544</Words>
  <Application>Microsoft Office PowerPoint</Application>
  <PresentationFormat>Широкоэкранный</PresentationFormat>
  <Paragraphs>77</Paragraphs>
  <Slides>23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ADLaM Display</vt:lpstr>
      <vt:lpstr>Aptos</vt:lpstr>
      <vt:lpstr>Arial</vt:lpstr>
      <vt:lpstr>Calibri</vt:lpstr>
      <vt:lpstr>Calibri Light</vt:lpstr>
      <vt:lpstr>Times New Roman</vt:lpstr>
      <vt:lpstr>Тема Office</vt:lpstr>
      <vt:lpstr>«Ордена крестоносцев и борьба с их экспансией на западных границах Руси»</vt:lpstr>
      <vt:lpstr>Презентация PowerPoint</vt:lpstr>
      <vt:lpstr>Цель урока:</vt:lpstr>
      <vt:lpstr>Работа с текстом учебника стр. 20  задания 2-3 на рабочем листе</vt:lpstr>
      <vt:lpstr>Работа с текстом учебника стр. 20  задания 2-3 на рабочем листе</vt:lpstr>
      <vt:lpstr>Князь Александр Невский:  портрет исторического деятеля</vt:lpstr>
      <vt:lpstr>Презентация PowerPoint</vt:lpstr>
      <vt:lpstr>Князь Александр Невский: портрет исторического деятеля</vt:lpstr>
      <vt:lpstr>Невская битва  15 июля 1240 года</vt:lpstr>
      <vt:lpstr>Работа с текстом учебника и картой (стр. 22) Выполните задание 5</vt:lpstr>
      <vt:lpstr>Прочитайте отрывок из «Повести о житии Александра Невского» (стр.26)  и запишите имена героев, которые прославились своими подвигами в Невской битве. </vt:lpstr>
      <vt:lpstr>Презентация PowerPoint</vt:lpstr>
      <vt:lpstr>Ледовое побоище  5 апреля 1242 года</vt:lpstr>
      <vt:lpstr>Ледовое побоище 5 апреля 1242 года</vt:lpstr>
      <vt:lpstr>Презентация PowerPoint</vt:lpstr>
      <vt:lpstr>Презентация PowerPoint</vt:lpstr>
      <vt:lpstr>Кадр из фильма «Александр Невский» (1938 г.) реж.С. Эйзенштейн</vt:lpstr>
      <vt:lpstr>Как в битвах на Неве и Чудском озере проявился полководческий талант Александра Невского? В чём состояло историческое значение побед русских воинов над шведскими и немецкими рыцарями?</vt:lpstr>
      <vt:lpstr>Орден Александра Невского учрежден в СССР в 1942 году</vt:lpstr>
      <vt:lpstr>18 апреля   - день воинской славы России</vt:lpstr>
      <vt:lpstr>Презентация PowerPoint</vt:lpstr>
      <vt:lpstr>Практическая работа: заполните «профиль» Александра Невского (работа в парах)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Борьба Руси с западными завоевателями</dc:title>
  <dc:creator>8</dc:creator>
  <cp:lastModifiedBy>8</cp:lastModifiedBy>
  <cp:revision>20</cp:revision>
  <dcterms:created xsi:type="dcterms:W3CDTF">2025-02-28T13:05:34Z</dcterms:created>
  <dcterms:modified xsi:type="dcterms:W3CDTF">2025-06-18T10:23:34Z</dcterms:modified>
</cp:coreProperties>
</file>